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Merriweather" pitchFamily="2" charset="77"/>
      <p:regular r:id="rId37"/>
      <p:bold r:id="rId38"/>
      <p:italic r:id="rId39"/>
      <p:boldItalic r:id="rId40"/>
    </p:embeddedFont>
    <p:embeddedFont>
      <p:font typeface="Playfair Display" pitchFamily="2" charset="77"/>
      <p:regular r:id="rId41"/>
      <p:bold r:id="rId42"/>
      <p:italic r:id="rId43"/>
      <p:boldItalic r:id="rId44"/>
    </p:embeddedFont>
    <p:embeddedFont>
      <p:font typeface="Roboto"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94659"/>
  </p:normalViewPr>
  <p:slideViewPr>
    <p:cSldViewPr snapToGrid="0">
      <p:cViewPr varScale="1">
        <p:scale>
          <a:sx n="196" d="100"/>
          <a:sy n="196" d="100"/>
        </p:scale>
        <p:origin x="68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5cfc87f9d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5cfc87f9d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5cfc87f9d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5cfc87f9d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5cfc87f9d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5cfc87f9d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5cfc87f9d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5cfc87f9d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5cfc87f9d_0_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5cfc87f9d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5cfc87f9d_0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5cfc87f9d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55cfc87f9d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55cfc87f9d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5cfc87f9d_0_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5cfc87f9d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5cfc87f9d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55cfc87f9d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5cfc87f9d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55cfc87f9d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3f4338c36e36d2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63f4338c36e36d2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5cfc87f9d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5cfc87f9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4ba6f7e8c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4ba6f7e8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53881db98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653881db9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53881db98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53881db9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653881db98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653881db98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653881db9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653881db9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653881db98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653881db9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53881db98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653881db9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653881db98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653881db9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653881db98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653881db98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5cfc87f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5cfc87f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53881db98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653881db9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653881db98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653881db9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6f69b6def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6f69b6def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6f69b6def6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6f69b6def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6e20211342e4fe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6e20211342e4fe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5cfc87f9d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5cfc87f9d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5cfc87f9d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5cfc87f9d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5cfc87f9d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5cfc87f9d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5cfc87f9d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5cfc87f9d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5cfc87f9d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5cfc87f9d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5cfc87f9d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5cfc87f9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244550" y="0"/>
            <a:ext cx="39249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600">
                <a:latin typeface="Playfair Display"/>
                <a:ea typeface="Playfair Display"/>
                <a:cs typeface="Playfair Display"/>
                <a:sym typeface="Playfair Display"/>
              </a:rPr>
              <a:t>NGSS</a:t>
            </a:r>
            <a:endParaRPr sz="9600">
              <a:latin typeface="Playfair Display"/>
              <a:ea typeface="Playfair Display"/>
              <a:cs typeface="Playfair Display"/>
              <a:sym typeface="Playfair Display"/>
            </a:endParaRPr>
          </a:p>
        </p:txBody>
      </p:sp>
      <p:pic>
        <p:nvPicPr>
          <p:cNvPr id="65" name="Google Shape;65;p13"/>
          <p:cNvPicPr preferRelativeResize="0"/>
          <p:nvPr/>
        </p:nvPicPr>
        <p:blipFill>
          <a:blip r:embed="rId3">
            <a:alphaModFix/>
          </a:blip>
          <a:stretch>
            <a:fillRect/>
          </a:stretch>
        </p:blipFill>
        <p:spPr>
          <a:xfrm>
            <a:off x="4675333" y="0"/>
            <a:ext cx="4468668" cy="2346051"/>
          </a:xfrm>
          <a:prstGeom prst="rect">
            <a:avLst/>
          </a:prstGeom>
          <a:noFill/>
          <a:ln>
            <a:noFill/>
          </a:ln>
        </p:spPr>
      </p:pic>
      <p:pic>
        <p:nvPicPr>
          <p:cNvPr id="66" name="Google Shape;66;p13"/>
          <p:cNvPicPr preferRelativeResize="0"/>
          <p:nvPr/>
        </p:nvPicPr>
        <p:blipFill>
          <a:blip r:embed="rId4">
            <a:alphaModFix/>
          </a:blip>
          <a:stretch>
            <a:fillRect/>
          </a:stretch>
        </p:blipFill>
        <p:spPr>
          <a:xfrm>
            <a:off x="4675325" y="2346050"/>
            <a:ext cx="4468676" cy="2797451"/>
          </a:xfrm>
          <a:prstGeom prst="rect">
            <a:avLst/>
          </a:prstGeom>
          <a:noFill/>
          <a:ln>
            <a:noFill/>
          </a:ln>
        </p:spPr>
      </p:pic>
      <p:pic>
        <p:nvPicPr>
          <p:cNvPr id="67" name="Google Shape;67;p13"/>
          <p:cNvPicPr preferRelativeResize="0"/>
          <p:nvPr/>
        </p:nvPicPr>
        <p:blipFill>
          <a:blip r:embed="rId5">
            <a:alphaModFix/>
          </a:blip>
          <a:stretch>
            <a:fillRect/>
          </a:stretch>
        </p:blipFill>
        <p:spPr>
          <a:xfrm>
            <a:off x="0" y="2571750"/>
            <a:ext cx="4687802" cy="2561876"/>
          </a:xfrm>
          <a:prstGeom prst="rect">
            <a:avLst/>
          </a:prstGeom>
          <a:noFill/>
          <a:ln>
            <a:noFill/>
          </a:ln>
        </p:spPr>
      </p:pic>
      <p:sp>
        <p:nvSpPr>
          <p:cNvPr id="68" name="Google Shape;68;p13"/>
          <p:cNvSpPr txBox="1"/>
          <p:nvPr/>
        </p:nvSpPr>
        <p:spPr>
          <a:xfrm>
            <a:off x="66151" y="1567350"/>
            <a:ext cx="4687800" cy="1004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3C78D8"/>
              </a:buClr>
              <a:buSzPts val="1400"/>
              <a:buFont typeface="Playfair Display"/>
              <a:buChar char="●"/>
            </a:pPr>
            <a:r>
              <a:rPr lang="en" b="1">
                <a:solidFill>
                  <a:srgbClr val="3C78D8"/>
                </a:solidFill>
                <a:latin typeface="Playfair Display"/>
                <a:ea typeface="Playfair Display"/>
                <a:cs typeface="Playfair Display"/>
                <a:sym typeface="Playfair Display"/>
              </a:rPr>
              <a:t>Science &amp; engineering Practices</a:t>
            </a:r>
            <a:endParaRPr b="1">
              <a:solidFill>
                <a:srgbClr val="3C78D8"/>
              </a:solidFill>
              <a:latin typeface="Playfair Display"/>
              <a:ea typeface="Playfair Display"/>
              <a:cs typeface="Playfair Display"/>
              <a:sym typeface="Playfair Display"/>
            </a:endParaRPr>
          </a:p>
          <a:p>
            <a:pPr marL="457200" lvl="0" indent="-317500" algn="l" rtl="0">
              <a:spcBef>
                <a:spcPts val="0"/>
              </a:spcBef>
              <a:spcAft>
                <a:spcPts val="0"/>
              </a:spcAft>
              <a:buClr>
                <a:srgbClr val="3C78D8"/>
              </a:buClr>
              <a:buSzPts val="1400"/>
              <a:buFont typeface="Playfair Display"/>
              <a:buChar char="●"/>
            </a:pPr>
            <a:r>
              <a:rPr lang="en" b="1">
                <a:solidFill>
                  <a:srgbClr val="3C78D8"/>
                </a:solidFill>
                <a:latin typeface="Playfair Display"/>
                <a:ea typeface="Playfair Display"/>
                <a:cs typeface="Playfair Display"/>
                <a:sym typeface="Playfair Display"/>
              </a:rPr>
              <a:t>Crosscutting concepts</a:t>
            </a:r>
            <a:endParaRPr b="1">
              <a:solidFill>
                <a:srgbClr val="3C78D8"/>
              </a:solidFill>
              <a:latin typeface="Playfair Display"/>
              <a:ea typeface="Playfair Display"/>
              <a:cs typeface="Playfair Display"/>
              <a:sym typeface="Playfair Display"/>
            </a:endParaRPr>
          </a:p>
          <a:p>
            <a:pPr marL="457200" lvl="0" indent="-317500" algn="l" rtl="0">
              <a:spcBef>
                <a:spcPts val="0"/>
              </a:spcBef>
              <a:spcAft>
                <a:spcPts val="0"/>
              </a:spcAft>
              <a:buClr>
                <a:srgbClr val="3C78D8"/>
              </a:buClr>
              <a:buSzPts val="1400"/>
              <a:buFont typeface="Playfair Display"/>
              <a:buChar char="●"/>
            </a:pPr>
            <a:r>
              <a:rPr lang="en" b="1">
                <a:solidFill>
                  <a:srgbClr val="3C78D8"/>
                </a:solidFill>
                <a:latin typeface="Playfair Display"/>
                <a:ea typeface="Playfair Display"/>
                <a:cs typeface="Playfair Display"/>
                <a:sym typeface="Playfair Display"/>
              </a:rPr>
              <a:t>Content Standards→ Middle &amp; High School</a:t>
            </a:r>
            <a:endParaRPr b="1">
              <a:solidFill>
                <a:srgbClr val="3C78D8"/>
              </a:solidFill>
              <a:latin typeface="Playfair Display"/>
              <a:ea typeface="Playfair Display"/>
              <a:cs typeface="Playfair Display"/>
              <a:sym typeface="Playfair Display"/>
            </a:endParaRPr>
          </a:p>
        </p:txBody>
      </p:sp>
      <p:sp>
        <p:nvSpPr>
          <p:cNvPr id="69" name="Google Shape;69;p13"/>
          <p:cNvSpPr txBox="1">
            <a:spLocks noGrp="1"/>
          </p:cNvSpPr>
          <p:nvPr>
            <p:ph type="subTitle" idx="1"/>
          </p:nvPr>
        </p:nvSpPr>
        <p:spPr>
          <a:xfrm>
            <a:off x="2377775" y="1282500"/>
            <a:ext cx="1030800" cy="22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rgbClr val="000000"/>
                </a:solidFill>
              </a:rPr>
              <a:t>Boschen, Savanna</a:t>
            </a:r>
            <a:endParaRPr sz="7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0" y="46200"/>
            <a:ext cx="3706500" cy="156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&amp; Engineering Practices</a:t>
            </a:r>
            <a:endParaRPr/>
          </a:p>
        </p:txBody>
      </p:sp>
      <p:sp>
        <p:nvSpPr>
          <p:cNvPr id="159" name="Google Shape;159;p22"/>
          <p:cNvSpPr txBox="1">
            <a:spLocks noGrp="1"/>
          </p:cNvSpPr>
          <p:nvPr>
            <p:ph type="body" idx="1"/>
          </p:nvPr>
        </p:nvSpPr>
        <p:spPr>
          <a:xfrm>
            <a:off x="4443150" y="11550"/>
            <a:ext cx="4448700" cy="163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b="1"/>
              <a:t>PRACTICE 8- </a:t>
            </a:r>
            <a:r>
              <a:rPr lang="en" sz="2400" b="1">
                <a:solidFill>
                  <a:srgbClr val="3D85C6"/>
                </a:solidFill>
              </a:rPr>
              <a:t>Obtaining, evaluating, and communicating Info</a:t>
            </a:r>
            <a:endParaRPr sz="2400" b="1">
              <a:solidFill>
                <a:srgbClr val="3D85C6"/>
              </a:solidFill>
            </a:endParaRPr>
          </a:p>
        </p:txBody>
      </p:sp>
      <p:sp>
        <p:nvSpPr>
          <p:cNvPr id="160" name="Google Shape;160;p22"/>
          <p:cNvSpPr txBox="1"/>
          <p:nvPr/>
        </p:nvSpPr>
        <p:spPr>
          <a:xfrm>
            <a:off x="3943950" y="1410050"/>
            <a:ext cx="4947900" cy="18933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3D85C6"/>
              </a:buClr>
              <a:buSzPts val="1300"/>
              <a:buFont typeface="Roboto"/>
              <a:buChar char="●"/>
            </a:pPr>
            <a:r>
              <a:rPr lang="en" b="1">
                <a:solidFill>
                  <a:srgbClr val="3D85C6"/>
                </a:solidFill>
                <a:latin typeface="Roboto"/>
                <a:ea typeface="Roboto"/>
                <a:cs typeface="Roboto"/>
                <a:sym typeface="Roboto"/>
              </a:rPr>
              <a:t>How scientists take in info, make sense of it, and share it with rest of world</a:t>
            </a:r>
            <a:endParaRPr>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share explanations</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share solutions</a:t>
            </a:r>
            <a:endParaRPr>
              <a:solidFill>
                <a:srgbClr val="FF9900"/>
              </a:solidFill>
              <a:latin typeface="Roboto"/>
              <a:ea typeface="Roboto"/>
              <a:cs typeface="Roboto"/>
              <a:sym typeface="Roboto"/>
            </a:endParaRPr>
          </a:p>
          <a:p>
            <a:pPr marL="0" lvl="0" indent="0" algn="l" rtl="0">
              <a:lnSpc>
                <a:spcPct val="115000"/>
              </a:lnSpc>
              <a:spcBef>
                <a:spcPts val="1600"/>
              </a:spcBef>
              <a:spcAft>
                <a:spcPts val="1600"/>
              </a:spcAft>
              <a:buNone/>
            </a:pPr>
            <a:endParaRPr>
              <a:solidFill>
                <a:srgbClr val="FF9900"/>
              </a:solidFill>
              <a:latin typeface="Roboto"/>
              <a:ea typeface="Roboto"/>
              <a:cs typeface="Roboto"/>
              <a:sym typeface="Roboto"/>
            </a:endParaRPr>
          </a:p>
        </p:txBody>
      </p:sp>
      <p:sp>
        <p:nvSpPr>
          <p:cNvPr id="161" name="Google Shape;161;p22"/>
          <p:cNvSpPr txBox="1"/>
          <p:nvPr/>
        </p:nvSpPr>
        <p:spPr>
          <a:xfrm>
            <a:off x="120925" y="1558400"/>
            <a:ext cx="1821900" cy="88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8E7CC3"/>
                </a:solidFill>
                <a:latin typeface="Roboto"/>
                <a:ea typeface="Roboto"/>
                <a:cs typeface="Roboto"/>
                <a:sym typeface="Roboto"/>
              </a:rPr>
              <a:t>Formal Communication</a:t>
            </a:r>
            <a:endParaRPr sz="1800">
              <a:solidFill>
                <a:srgbClr val="8E7CC3"/>
              </a:solidFill>
              <a:latin typeface="Roboto"/>
              <a:ea typeface="Roboto"/>
              <a:cs typeface="Roboto"/>
              <a:sym typeface="Roboto"/>
            </a:endParaRPr>
          </a:p>
        </p:txBody>
      </p:sp>
      <p:pic>
        <p:nvPicPr>
          <p:cNvPr id="162" name="Google Shape;162;p22"/>
          <p:cNvPicPr preferRelativeResize="0"/>
          <p:nvPr/>
        </p:nvPicPr>
        <p:blipFill>
          <a:blip r:embed="rId3">
            <a:alphaModFix/>
          </a:blip>
          <a:stretch>
            <a:fillRect/>
          </a:stretch>
        </p:blipFill>
        <p:spPr>
          <a:xfrm>
            <a:off x="1862676" y="1305575"/>
            <a:ext cx="2175324" cy="3754300"/>
          </a:xfrm>
          <a:prstGeom prst="rect">
            <a:avLst/>
          </a:prstGeom>
          <a:noFill/>
          <a:ln>
            <a:noFill/>
          </a:ln>
        </p:spPr>
      </p:pic>
      <p:pic>
        <p:nvPicPr>
          <p:cNvPr id="163" name="Google Shape;163;p22"/>
          <p:cNvPicPr preferRelativeResize="0"/>
          <p:nvPr/>
        </p:nvPicPr>
        <p:blipFill>
          <a:blip r:embed="rId4">
            <a:alphaModFix/>
          </a:blip>
          <a:stretch>
            <a:fillRect/>
          </a:stretch>
        </p:blipFill>
        <p:spPr>
          <a:xfrm>
            <a:off x="5698225" y="2933900"/>
            <a:ext cx="3445775" cy="2124126"/>
          </a:xfrm>
          <a:prstGeom prst="rect">
            <a:avLst/>
          </a:prstGeom>
          <a:noFill/>
          <a:ln>
            <a:noFill/>
          </a:ln>
        </p:spPr>
      </p:pic>
      <p:sp>
        <p:nvSpPr>
          <p:cNvPr id="164" name="Google Shape;164;p22"/>
          <p:cNvSpPr txBox="1"/>
          <p:nvPr/>
        </p:nvSpPr>
        <p:spPr>
          <a:xfrm>
            <a:off x="4248725" y="3407825"/>
            <a:ext cx="1821900" cy="4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8E7CC3"/>
                </a:solidFill>
                <a:latin typeface="Roboto"/>
                <a:ea typeface="Roboto"/>
                <a:cs typeface="Roboto"/>
                <a:sym typeface="Roboto"/>
              </a:rPr>
              <a:t>Informal Communication</a:t>
            </a:r>
            <a:endParaRPr sz="1800">
              <a:solidFill>
                <a:srgbClr val="8E7CC3"/>
              </a:solidFill>
              <a:latin typeface="Roboto"/>
              <a:ea typeface="Roboto"/>
              <a:cs typeface="Roboto"/>
              <a:sym typeface="Roboto"/>
            </a:endParaRPr>
          </a:p>
        </p:txBody>
      </p:sp>
      <p:pic>
        <p:nvPicPr>
          <p:cNvPr id="165" name="Google Shape;165;p22"/>
          <p:cNvPicPr preferRelativeResize="0"/>
          <p:nvPr/>
        </p:nvPicPr>
        <p:blipFill>
          <a:blip r:embed="rId5">
            <a:alphaModFix/>
          </a:blip>
          <a:stretch>
            <a:fillRect/>
          </a:stretch>
        </p:blipFill>
        <p:spPr>
          <a:xfrm>
            <a:off x="6843442" y="1907100"/>
            <a:ext cx="2203283" cy="886200"/>
          </a:xfrm>
          <a:prstGeom prst="rect">
            <a:avLst/>
          </a:prstGeom>
          <a:noFill/>
          <a:ln>
            <a:noFill/>
          </a:ln>
        </p:spPr>
      </p:pic>
      <p:pic>
        <p:nvPicPr>
          <p:cNvPr id="166" name="Google Shape;166;p22"/>
          <p:cNvPicPr preferRelativeResize="0"/>
          <p:nvPr/>
        </p:nvPicPr>
        <p:blipFill>
          <a:blip r:embed="rId6">
            <a:alphaModFix/>
          </a:blip>
          <a:stretch>
            <a:fillRect/>
          </a:stretch>
        </p:blipFill>
        <p:spPr>
          <a:xfrm>
            <a:off x="54575" y="2290457"/>
            <a:ext cx="1954599" cy="2767567"/>
          </a:xfrm>
          <a:prstGeom prst="rect">
            <a:avLst/>
          </a:prstGeom>
          <a:noFill/>
          <a:ln>
            <a:noFill/>
          </a:ln>
        </p:spPr>
      </p:pic>
      <p:pic>
        <p:nvPicPr>
          <p:cNvPr id="167" name="Google Shape;167;p22"/>
          <p:cNvPicPr preferRelativeResize="0"/>
          <p:nvPr/>
        </p:nvPicPr>
        <p:blipFill>
          <a:blip r:embed="rId7">
            <a:alphaModFix/>
          </a:blip>
          <a:stretch>
            <a:fillRect/>
          </a:stretch>
        </p:blipFill>
        <p:spPr>
          <a:xfrm>
            <a:off x="2426825" y="46200"/>
            <a:ext cx="1821902" cy="12593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3"/>
          <p:cNvPicPr preferRelativeResize="0"/>
          <p:nvPr/>
        </p:nvPicPr>
        <p:blipFill>
          <a:blip r:embed="rId3">
            <a:alphaModFix/>
          </a:blip>
          <a:stretch>
            <a:fillRect/>
          </a:stretch>
        </p:blipFill>
        <p:spPr>
          <a:xfrm>
            <a:off x="5377067" y="0"/>
            <a:ext cx="3710066" cy="5143500"/>
          </a:xfrm>
          <a:prstGeom prst="rect">
            <a:avLst/>
          </a:prstGeom>
          <a:noFill/>
          <a:ln>
            <a:noFill/>
          </a:ln>
        </p:spPr>
      </p:pic>
      <p:pic>
        <p:nvPicPr>
          <p:cNvPr id="173" name="Google Shape;173;p23"/>
          <p:cNvPicPr preferRelativeResize="0"/>
          <p:nvPr/>
        </p:nvPicPr>
        <p:blipFill>
          <a:blip r:embed="rId4">
            <a:alphaModFix/>
          </a:blip>
          <a:stretch>
            <a:fillRect/>
          </a:stretch>
        </p:blipFill>
        <p:spPr>
          <a:xfrm>
            <a:off x="0" y="0"/>
            <a:ext cx="3956574" cy="3033376"/>
          </a:xfrm>
          <a:prstGeom prst="rect">
            <a:avLst/>
          </a:prstGeom>
          <a:noFill/>
          <a:ln>
            <a:noFill/>
          </a:ln>
        </p:spPr>
      </p:pic>
      <p:sp>
        <p:nvSpPr>
          <p:cNvPr id="174" name="Google Shape;174;p23"/>
          <p:cNvSpPr txBox="1">
            <a:spLocks noGrp="1"/>
          </p:cNvSpPr>
          <p:nvPr>
            <p:ph type="title"/>
          </p:nvPr>
        </p:nvSpPr>
        <p:spPr>
          <a:xfrm rot="-1025169">
            <a:off x="591097" y="2608591"/>
            <a:ext cx="5561774" cy="299316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t>Crosscutting Concepts</a:t>
            </a:r>
            <a:endParaRPr sz="6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241550" y="1259375"/>
            <a:ext cx="4047900" cy="204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What are Crosscutting Concepts?</a:t>
            </a:r>
            <a:endParaRPr sz="4800"/>
          </a:p>
        </p:txBody>
      </p:sp>
      <p:sp>
        <p:nvSpPr>
          <p:cNvPr id="180" name="Google Shape;180;p24"/>
          <p:cNvSpPr txBox="1">
            <a:spLocks noGrp="1"/>
          </p:cNvSpPr>
          <p:nvPr>
            <p:ph type="body" idx="2"/>
          </p:nvPr>
        </p:nvSpPr>
        <p:spPr>
          <a:xfrm>
            <a:off x="4690500" y="400875"/>
            <a:ext cx="4350300" cy="41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5818E"/>
                </a:solidFill>
              </a:rPr>
              <a:t>Ideas that bridge across a variety of science and engineering topics. </a:t>
            </a:r>
            <a:endParaRPr sz="3000">
              <a:solidFill>
                <a:srgbClr val="45818E"/>
              </a:solidFill>
            </a:endParaRPr>
          </a:p>
          <a:p>
            <a:pPr marL="0" lvl="0" indent="0" algn="l" rtl="0">
              <a:spcBef>
                <a:spcPts val="0"/>
              </a:spcBef>
              <a:spcAft>
                <a:spcPts val="0"/>
              </a:spcAft>
              <a:buNone/>
            </a:pPr>
            <a:endParaRPr sz="3000">
              <a:solidFill>
                <a:srgbClr val="45818E"/>
              </a:solidFill>
            </a:endParaRPr>
          </a:p>
          <a:p>
            <a:pPr marL="0" lvl="0" indent="0" algn="l" rtl="0">
              <a:spcBef>
                <a:spcPts val="0"/>
              </a:spcBef>
              <a:spcAft>
                <a:spcPts val="0"/>
              </a:spcAft>
              <a:buNone/>
            </a:pPr>
            <a:r>
              <a:rPr lang="en" sz="3000">
                <a:solidFill>
                  <a:srgbClr val="45818E"/>
                </a:solidFill>
              </a:rPr>
              <a:t>You can think of them as a type of glue that shows relationships between different ideas.</a:t>
            </a:r>
            <a:endParaRPr sz="3000">
              <a:solidFill>
                <a:srgbClr val="45818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5"/>
          <p:cNvSpPr txBox="1">
            <a:spLocks noGrp="1"/>
          </p:cNvSpPr>
          <p:nvPr>
            <p:ph type="ctrTitle"/>
          </p:nvPr>
        </p:nvSpPr>
        <p:spPr>
          <a:xfrm>
            <a:off x="80800" y="7790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Crosscutting Concepts</a:t>
            </a:r>
            <a:endParaRPr/>
          </a:p>
        </p:txBody>
      </p:sp>
      <p:sp>
        <p:nvSpPr>
          <p:cNvPr id="186" name="Google Shape;186;p25"/>
          <p:cNvSpPr txBox="1">
            <a:spLocks noGrp="1"/>
          </p:cNvSpPr>
          <p:nvPr>
            <p:ph type="subTitle" idx="1"/>
          </p:nvPr>
        </p:nvSpPr>
        <p:spPr>
          <a:xfrm>
            <a:off x="773525" y="689385"/>
            <a:ext cx="42426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Concept  1- </a:t>
            </a:r>
            <a:r>
              <a:rPr lang="en" sz="3000" b="1">
                <a:solidFill>
                  <a:srgbClr val="3D85C6"/>
                </a:solidFill>
              </a:rPr>
              <a:t>Patterns</a:t>
            </a:r>
            <a:endParaRPr sz="1400" b="1">
              <a:solidFill>
                <a:srgbClr val="3D85C6"/>
              </a:solidFill>
            </a:endParaRPr>
          </a:p>
        </p:txBody>
      </p:sp>
      <p:sp>
        <p:nvSpPr>
          <p:cNvPr id="187" name="Google Shape;187;p25"/>
          <p:cNvSpPr txBox="1"/>
          <p:nvPr/>
        </p:nvSpPr>
        <p:spPr>
          <a:xfrm>
            <a:off x="5551400" y="77900"/>
            <a:ext cx="3641100" cy="1849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3D85C6"/>
              </a:buClr>
              <a:buSzPts val="1400"/>
              <a:buFont typeface="Roboto"/>
              <a:buChar char="●"/>
            </a:pPr>
            <a:r>
              <a:rPr lang="en" b="1">
                <a:solidFill>
                  <a:srgbClr val="3D85C6"/>
                </a:solidFill>
                <a:latin typeface="Roboto"/>
                <a:ea typeface="Roboto"/>
                <a:cs typeface="Roboto"/>
                <a:sym typeface="Roboto"/>
              </a:rPr>
              <a:t>Lead to </a:t>
            </a:r>
            <a:r>
              <a:rPr lang="en" b="1" i="1">
                <a:solidFill>
                  <a:srgbClr val="3D85C6"/>
                </a:solidFill>
                <a:latin typeface="Roboto"/>
                <a:ea typeface="Roboto"/>
                <a:cs typeface="Roboto"/>
                <a:sym typeface="Roboto"/>
              </a:rPr>
              <a:t>Classification</a:t>
            </a:r>
            <a:endParaRPr i="1">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Initiate questions that create questions</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Improve solutions</a:t>
            </a:r>
            <a:endParaRPr u="sng">
              <a:solidFill>
                <a:srgbClr val="FF9900"/>
              </a:solidFill>
              <a:latin typeface="Roboto"/>
              <a:ea typeface="Roboto"/>
              <a:cs typeface="Roboto"/>
              <a:sym typeface="Roboto"/>
            </a:endParaRPr>
          </a:p>
        </p:txBody>
      </p:sp>
      <p:sp>
        <p:nvSpPr>
          <p:cNvPr id="188" name="Google Shape;188;p25"/>
          <p:cNvSpPr txBox="1"/>
          <p:nvPr/>
        </p:nvSpPr>
        <p:spPr>
          <a:xfrm>
            <a:off x="2589525" y="3606050"/>
            <a:ext cx="6695400" cy="1061700"/>
          </a:xfrm>
          <a:prstGeom prst="rect">
            <a:avLst/>
          </a:prstGeom>
          <a:noFill/>
          <a:ln>
            <a:noFill/>
          </a:ln>
        </p:spPr>
        <p:txBody>
          <a:bodyPr spcFirstLastPara="1" wrap="square" lIns="91425" tIns="91425" rIns="91425" bIns="91425" anchor="t" anchorCtr="0">
            <a:noAutofit/>
          </a:bodyPr>
          <a:lstStyle/>
          <a:p>
            <a:pPr marL="2286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Recognize patterns in nature and use that to organize and classify</a:t>
            </a:r>
            <a:endParaRPr sz="1800">
              <a:solidFill>
                <a:srgbClr val="CFE2F3"/>
              </a:solidFill>
              <a:latin typeface="Roboto"/>
              <a:ea typeface="Roboto"/>
              <a:cs typeface="Roboto"/>
              <a:sym typeface="Roboto"/>
            </a:endParaRPr>
          </a:p>
          <a:p>
            <a:pPr marL="2286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Express relationships between things based on observed patterns </a:t>
            </a:r>
            <a:endParaRPr sz="1800">
              <a:solidFill>
                <a:srgbClr val="CFE2F3"/>
              </a:solidFill>
              <a:latin typeface="Roboto"/>
              <a:ea typeface="Roboto"/>
              <a:cs typeface="Roboto"/>
              <a:sym typeface="Roboto"/>
            </a:endParaRPr>
          </a:p>
          <a:p>
            <a:pPr marL="2286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Identify patterns and analyze them</a:t>
            </a:r>
            <a:endParaRPr sz="1800">
              <a:solidFill>
                <a:srgbClr val="CFE2F3"/>
              </a:solidFill>
              <a:latin typeface="Roboto"/>
              <a:ea typeface="Roboto"/>
              <a:cs typeface="Roboto"/>
              <a:sym typeface="Roboto"/>
            </a:endParaRPr>
          </a:p>
        </p:txBody>
      </p:sp>
      <p:pic>
        <p:nvPicPr>
          <p:cNvPr id="189" name="Google Shape;189;p25"/>
          <p:cNvPicPr preferRelativeResize="0"/>
          <p:nvPr/>
        </p:nvPicPr>
        <p:blipFill>
          <a:blip r:embed="rId3">
            <a:alphaModFix/>
          </a:blip>
          <a:stretch>
            <a:fillRect/>
          </a:stretch>
        </p:blipFill>
        <p:spPr>
          <a:xfrm>
            <a:off x="0" y="3486250"/>
            <a:ext cx="2487428" cy="1657250"/>
          </a:xfrm>
          <a:prstGeom prst="rect">
            <a:avLst/>
          </a:prstGeom>
          <a:noFill/>
          <a:ln>
            <a:noFill/>
          </a:ln>
        </p:spPr>
      </p:pic>
      <p:pic>
        <p:nvPicPr>
          <p:cNvPr id="190" name="Google Shape;190;p25"/>
          <p:cNvPicPr preferRelativeResize="0"/>
          <p:nvPr/>
        </p:nvPicPr>
        <p:blipFill>
          <a:blip r:embed="rId4">
            <a:alphaModFix/>
          </a:blip>
          <a:stretch>
            <a:fillRect/>
          </a:stretch>
        </p:blipFill>
        <p:spPr>
          <a:xfrm>
            <a:off x="5837675" y="1302111"/>
            <a:ext cx="3306324" cy="2360289"/>
          </a:xfrm>
          <a:prstGeom prst="rect">
            <a:avLst/>
          </a:prstGeom>
          <a:noFill/>
          <a:ln>
            <a:noFill/>
          </a:ln>
        </p:spPr>
      </p:pic>
      <p:pic>
        <p:nvPicPr>
          <p:cNvPr id="191" name="Google Shape;191;p25"/>
          <p:cNvPicPr preferRelativeResize="0"/>
          <p:nvPr/>
        </p:nvPicPr>
        <p:blipFill>
          <a:blip r:embed="rId5">
            <a:alphaModFix/>
          </a:blip>
          <a:stretch>
            <a:fillRect/>
          </a:stretch>
        </p:blipFill>
        <p:spPr>
          <a:xfrm>
            <a:off x="2266700" y="1225897"/>
            <a:ext cx="1665275" cy="2504600"/>
          </a:xfrm>
          <a:prstGeom prst="rect">
            <a:avLst/>
          </a:prstGeom>
          <a:noFill/>
          <a:ln>
            <a:noFill/>
          </a:ln>
        </p:spPr>
      </p:pic>
      <p:pic>
        <p:nvPicPr>
          <p:cNvPr id="192" name="Google Shape;192;p25"/>
          <p:cNvPicPr preferRelativeResize="0"/>
          <p:nvPr/>
        </p:nvPicPr>
        <p:blipFill>
          <a:blip r:embed="rId6">
            <a:alphaModFix/>
          </a:blip>
          <a:stretch>
            <a:fillRect/>
          </a:stretch>
        </p:blipFill>
        <p:spPr>
          <a:xfrm>
            <a:off x="0" y="1219525"/>
            <a:ext cx="2266700" cy="2266726"/>
          </a:xfrm>
          <a:prstGeom prst="rect">
            <a:avLst/>
          </a:prstGeom>
          <a:noFill/>
          <a:ln>
            <a:noFill/>
          </a:ln>
        </p:spPr>
      </p:pic>
      <p:pic>
        <p:nvPicPr>
          <p:cNvPr id="193" name="Google Shape;193;p25"/>
          <p:cNvPicPr preferRelativeResize="0"/>
          <p:nvPr/>
        </p:nvPicPr>
        <p:blipFill>
          <a:blip r:embed="rId7">
            <a:alphaModFix/>
          </a:blip>
          <a:stretch>
            <a:fillRect/>
          </a:stretch>
        </p:blipFill>
        <p:spPr>
          <a:xfrm>
            <a:off x="3886175" y="1654600"/>
            <a:ext cx="2489774" cy="1657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a:spLocks noGrp="1"/>
          </p:cNvSpPr>
          <p:nvPr>
            <p:ph type="ctrTitle"/>
          </p:nvPr>
        </p:nvSpPr>
        <p:spPr>
          <a:xfrm>
            <a:off x="80800" y="7790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Crosscutting Concepts</a:t>
            </a:r>
            <a:endParaRPr/>
          </a:p>
        </p:txBody>
      </p:sp>
      <p:sp>
        <p:nvSpPr>
          <p:cNvPr id="199" name="Google Shape;199;p26"/>
          <p:cNvSpPr txBox="1">
            <a:spLocks noGrp="1"/>
          </p:cNvSpPr>
          <p:nvPr>
            <p:ph type="subTitle" idx="1"/>
          </p:nvPr>
        </p:nvSpPr>
        <p:spPr>
          <a:xfrm>
            <a:off x="773525" y="689375"/>
            <a:ext cx="56691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Concept  2- </a:t>
            </a:r>
            <a:r>
              <a:rPr lang="en" sz="3000" b="1">
                <a:solidFill>
                  <a:srgbClr val="3D85C6"/>
                </a:solidFill>
              </a:rPr>
              <a:t>Cause &amp; Effect</a:t>
            </a:r>
            <a:endParaRPr sz="1400" b="1">
              <a:solidFill>
                <a:srgbClr val="3D85C6"/>
              </a:solidFill>
            </a:endParaRPr>
          </a:p>
        </p:txBody>
      </p:sp>
      <p:sp>
        <p:nvSpPr>
          <p:cNvPr id="200" name="Google Shape;200;p26"/>
          <p:cNvSpPr txBox="1"/>
          <p:nvPr/>
        </p:nvSpPr>
        <p:spPr>
          <a:xfrm>
            <a:off x="5551400" y="77900"/>
            <a:ext cx="3641100" cy="1849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3D85C6"/>
              </a:buClr>
              <a:buSzPts val="1400"/>
              <a:buFont typeface="Roboto"/>
              <a:buChar char="●"/>
            </a:pPr>
            <a:r>
              <a:rPr lang="en" b="1">
                <a:solidFill>
                  <a:srgbClr val="3D85C6"/>
                </a:solidFill>
                <a:latin typeface="Roboto"/>
                <a:ea typeface="Roboto"/>
                <a:cs typeface="Roboto"/>
                <a:sym typeface="Roboto"/>
              </a:rPr>
              <a:t>Innate in all humans  </a:t>
            </a:r>
            <a:endParaRPr i="1">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Allows us to explain causal relationships</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Control caus &amp; control effect</a:t>
            </a:r>
            <a:endParaRPr u="sng">
              <a:solidFill>
                <a:srgbClr val="FF9900"/>
              </a:solidFill>
              <a:latin typeface="Roboto"/>
              <a:ea typeface="Roboto"/>
              <a:cs typeface="Roboto"/>
              <a:sym typeface="Roboto"/>
            </a:endParaRPr>
          </a:p>
        </p:txBody>
      </p:sp>
      <p:sp>
        <p:nvSpPr>
          <p:cNvPr id="201" name="Google Shape;201;p26"/>
          <p:cNvSpPr txBox="1"/>
          <p:nvPr/>
        </p:nvSpPr>
        <p:spPr>
          <a:xfrm>
            <a:off x="2232100" y="3571200"/>
            <a:ext cx="6960300" cy="1061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Recognize that events have causes, sometimes simple and sometimes complex</a:t>
            </a:r>
            <a:endParaRPr sz="1800">
              <a:solidFill>
                <a:srgbClr val="CFE2F3"/>
              </a:solidFill>
              <a:latin typeface="Roboto"/>
              <a:ea typeface="Roboto"/>
              <a:cs typeface="Roboto"/>
              <a:sym typeface="Roboto"/>
            </a:endParaRPr>
          </a:p>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Construct the cause of an event &amp; explain the unexpected</a:t>
            </a:r>
            <a:endParaRPr sz="1800">
              <a:solidFill>
                <a:srgbClr val="CFE2F3"/>
              </a:solidFill>
              <a:latin typeface="Roboto"/>
              <a:ea typeface="Roboto"/>
              <a:cs typeface="Roboto"/>
              <a:sym typeface="Roboto"/>
            </a:endParaRPr>
          </a:p>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Predict the effect of a cause</a:t>
            </a:r>
            <a:endParaRPr sz="1800">
              <a:solidFill>
                <a:srgbClr val="CFE2F3"/>
              </a:solidFill>
              <a:latin typeface="Roboto"/>
              <a:ea typeface="Roboto"/>
              <a:cs typeface="Roboto"/>
              <a:sym typeface="Roboto"/>
            </a:endParaRPr>
          </a:p>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Recognize and explain the reason the effect happens</a:t>
            </a:r>
            <a:endParaRPr sz="1800">
              <a:solidFill>
                <a:srgbClr val="CFE2F3"/>
              </a:solidFill>
              <a:latin typeface="Roboto"/>
              <a:ea typeface="Roboto"/>
              <a:cs typeface="Roboto"/>
              <a:sym typeface="Roboto"/>
            </a:endParaRPr>
          </a:p>
          <a:p>
            <a:pPr marL="0" lvl="0" indent="0" algn="l" rtl="0">
              <a:spcBef>
                <a:spcPts val="0"/>
              </a:spcBef>
              <a:spcAft>
                <a:spcPts val="0"/>
              </a:spcAft>
              <a:buNone/>
            </a:pPr>
            <a:endParaRPr sz="1800">
              <a:solidFill>
                <a:srgbClr val="CFE2F3"/>
              </a:solidFill>
              <a:latin typeface="Roboto"/>
              <a:ea typeface="Roboto"/>
              <a:cs typeface="Roboto"/>
              <a:sym typeface="Roboto"/>
            </a:endParaRPr>
          </a:p>
        </p:txBody>
      </p:sp>
      <p:pic>
        <p:nvPicPr>
          <p:cNvPr id="202" name="Google Shape;202;p26"/>
          <p:cNvPicPr preferRelativeResize="0"/>
          <p:nvPr/>
        </p:nvPicPr>
        <p:blipFill>
          <a:blip r:embed="rId3">
            <a:alphaModFix/>
          </a:blip>
          <a:stretch>
            <a:fillRect/>
          </a:stretch>
        </p:blipFill>
        <p:spPr>
          <a:xfrm>
            <a:off x="80800" y="1203325"/>
            <a:ext cx="2320800" cy="3008450"/>
          </a:xfrm>
          <a:prstGeom prst="rect">
            <a:avLst/>
          </a:prstGeom>
          <a:noFill/>
          <a:ln>
            <a:noFill/>
          </a:ln>
        </p:spPr>
      </p:pic>
      <p:pic>
        <p:nvPicPr>
          <p:cNvPr id="203" name="Google Shape;203;p26"/>
          <p:cNvPicPr preferRelativeResize="0"/>
          <p:nvPr/>
        </p:nvPicPr>
        <p:blipFill>
          <a:blip r:embed="rId4">
            <a:alphaModFix/>
          </a:blip>
          <a:stretch>
            <a:fillRect/>
          </a:stretch>
        </p:blipFill>
        <p:spPr>
          <a:xfrm>
            <a:off x="3764850" y="1360400"/>
            <a:ext cx="3323001" cy="22153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ctrTitle"/>
          </p:nvPr>
        </p:nvSpPr>
        <p:spPr>
          <a:xfrm>
            <a:off x="133125" y="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Crosscutting Concepts</a:t>
            </a:r>
            <a:endParaRPr/>
          </a:p>
        </p:txBody>
      </p:sp>
      <p:sp>
        <p:nvSpPr>
          <p:cNvPr id="209" name="Google Shape;209;p27"/>
          <p:cNvSpPr txBox="1">
            <a:spLocks noGrp="1"/>
          </p:cNvSpPr>
          <p:nvPr>
            <p:ph type="subTitle" idx="1"/>
          </p:nvPr>
        </p:nvSpPr>
        <p:spPr>
          <a:xfrm>
            <a:off x="259175" y="544200"/>
            <a:ext cx="56430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Concept  3- </a:t>
            </a:r>
            <a:r>
              <a:rPr lang="en" sz="3000" b="1">
                <a:solidFill>
                  <a:srgbClr val="3D85C6"/>
                </a:solidFill>
              </a:rPr>
              <a:t>Scale, Proportion, &amp; Quantity</a:t>
            </a:r>
            <a:endParaRPr sz="1400" b="1">
              <a:solidFill>
                <a:srgbClr val="3D85C6"/>
              </a:solidFill>
            </a:endParaRPr>
          </a:p>
        </p:txBody>
      </p:sp>
      <p:sp>
        <p:nvSpPr>
          <p:cNvPr id="210" name="Google Shape;210;p27"/>
          <p:cNvSpPr txBox="1"/>
          <p:nvPr/>
        </p:nvSpPr>
        <p:spPr>
          <a:xfrm>
            <a:off x="5551400" y="77900"/>
            <a:ext cx="3641100" cy="1849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3D85C6"/>
              </a:buClr>
              <a:buSzPts val="1400"/>
              <a:buFont typeface="Roboto"/>
              <a:buChar char="●"/>
            </a:pPr>
            <a:r>
              <a:rPr lang="en" b="1">
                <a:solidFill>
                  <a:srgbClr val="3D85C6"/>
                </a:solidFill>
                <a:latin typeface="Roboto"/>
                <a:ea typeface="Roboto"/>
                <a:cs typeface="Roboto"/>
                <a:sym typeface="Roboto"/>
              </a:rPr>
              <a:t>Large scale vs small scale  </a:t>
            </a:r>
            <a:endParaRPr i="1">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Understand Phenomenon</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Improve solution</a:t>
            </a:r>
            <a:endParaRPr u="sng">
              <a:solidFill>
                <a:srgbClr val="FF9900"/>
              </a:solidFill>
              <a:latin typeface="Roboto"/>
              <a:ea typeface="Roboto"/>
              <a:cs typeface="Roboto"/>
              <a:sym typeface="Roboto"/>
            </a:endParaRPr>
          </a:p>
        </p:txBody>
      </p:sp>
      <p:sp>
        <p:nvSpPr>
          <p:cNvPr id="211" name="Google Shape;211;p27"/>
          <p:cNvSpPr txBox="1"/>
          <p:nvPr/>
        </p:nvSpPr>
        <p:spPr>
          <a:xfrm>
            <a:off x="6225000" y="906775"/>
            <a:ext cx="2919000" cy="12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8E7CC3"/>
                </a:solidFill>
                <a:latin typeface="Roboto"/>
                <a:ea typeface="Roboto"/>
                <a:cs typeface="Roboto"/>
                <a:sym typeface="Roboto"/>
              </a:rPr>
              <a:t>3 Continuums: </a:t>
            </a:r>
            <a:endParaRPr sz="1800" b="1">
              <a:solidFill>
                <a:srgbClr val="8E7CC3"/>
              </a:solidFill>
              <a:latin typeface="Roboto"/>
              <a:ea typeface="Roboto"/>
              <a:cs typeface="Roboto"/>
              <a:sym typeface="Roboto"/>
            </a:endParaRPr>
          </a:p>
          <a:p>
            <a:pPr marL="0" lvl="0" indent="0" algn="l" rtl="0">
              <a:spcBef>
                <a:spcPts val="0"/>
              </a:spcBef>
              <a:spcAft>
                <a:spcPts val="0"/>
              </a:spcAft>
              <a:buNone/>
            </a:pPr>
            <a:r>
              <a:rPr lang="en" sz="1800">
                <a:solidFill>
                  <a:srgbClr val="8E7CC3"/>
                </a:solidFill>
                <a:latin typeface="Roboto"/>
                <a:ea typeface="Roboto"/>
                <a:cs typeface="Roboto"/>
                <a:sym typeface="Roboto"/>
              </a:rPr>
              <a:t>(1) Size (2) Time-span (3) Energy</a:t>
            </a:r>
            <a:endParaRPr sz="1800">
              <a:solidFill>
                <a:srgbClr val="8E7CC3"/>
              </a:solidFill>
              <a:latin typeface="Roboto"/>
              <a:ea typeface="Roboto"/>
              <a:cs typeface="Roboto"/>
              <a:sym typeface="Roboto"/>
            </a:endParaRPr>
          </a:p>
        </p:txBody>
      </p:sp>
      <p:pic>
        <p:nvPicPr>
          <p:cNvPr id="212" name="Google Shape;212;p27"/>
          <p:cNvPicPr preferRelativeResize="0"/>
          <p:nvPr/>
        </p:nvPicPr>
        <p:blipFill>
          <a:blip r:embed="rId3">
            <a:alphaModFix/>
          </a:blip>
          <a:stretch>
            <a:fillRect/>
          </a:stretch>
        </p:blipFill>
        <p:spPr>
          <a:xfrm>
            <a:off x="2497425" y="1203188"/>
            <a:ext cx="2126900" cy="1849500"/>
          </a:xfrm>
          <a:prstGeom prst="rect">
            <a:avLst/>
          </a:prstGeom>
          <a:noFill/>
          <a:ln>
            <a:noFill/>
          </a:ln>
        </p:spPr>
      </p:pic>
      <p:sp>
        <p:nvSpPr>
          <p:cNvPr id="213" name="Google Shape;213;p27"/>
          <p:cNvSpPr txBox="1"/>
          <p:nvPr/>
        </p:nvSpPr>
        <p:spPr>
          <a:xfrm>
            <a:off x="2240250" y="3627675"/>
            <a:ext cx="7253400" cy="1458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Understand the importance of scale and quantity </a:t>
            </a:r>
            <a:endParaRPr sz="1800">
              <a:solidFill>
                <a:srgbClr val="CFE2F3"/>
              </a:solidFill>
              <a:latin typeface="Roboto"/>
              <a:ea typeface="Roboto"/>
              <a:cs typeface="Roboto"/>
              <a:sym typeface="Roboto"/>
            </a:endParaRPr>
          </a:p>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Recognize what is relevant at different size, energy, and time scales</a:t>
            </a:r>
            <a:endParaRPr sz="1800">
              <a:solidFill>
                <a:srgbClr val="CFE2F3"/>
              </a:solidFill>
              <a:latin typeface="Roboto"/>
              <a:ea typeface="Roboto"/>
              <a:cs typeface="Roboto"/>
              <a:sym typeface="Roboto"/>
            </a:endParaRPr>
          </a:p>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Identify proportional relationships between different quantities as scales change</a:t>
            </a:r>
            <a:endParaRPr sz="1800">
              <a:solidFill>
                <a:srgbClr val="CFE2F3"/>
              </a:solidFill>
              <a:latin typeface="Roboto"/>
              <a:ea typeface="Roboto"/>
              <a:cs typeface="Roboto"/>
              <a:sym typeface="Roboto"/>
            </a:endParaRPr>
          </a:p>
        </p:txBody>
      </p:sp>
      <p:pic>
        <p:nvPicPr>
          <p:cNvPr id="214" name="Google Shape;214;p27"/>
          <p:cNvPicPr preferRelativeResize="0"/>
          <p:nvPr/>
        </p:nvPicPr>
        <p:blipFill>
          <a:blip r:embed="rId4">
            <a:alphaModFix/>
          </a:blip>
          <a:stretch>
            <a:fillRect/>
          </a:stretch>
        </p:blipFill>
        <p:spPr>
          <a:xfrm>
            <a:off x="4572010" y="1569675"/>
            <a:ext cx="1537477" cy="1116550"/>
          </a:xfrm>
          <a:prstGeom prst="rect">
            <a:avLst/>
          </a:prstGeom>
          <a:noFill/>
          <a:ln>
            <a:noFill/>
          </a:ln>
        </p:spPr>
      </p:pic>
      <p:pic>
        <p:nvPicPr>
          <p:cNvPr id="215" name="Google Shape;215;p27"/>
          <p:cNvPicPr preferRelativeResize="0"/>
          <p:nvPr/>
        </p:nvPicPr>
        <p:blipFill>
          <a:blip r:embed="rId5">
            <a:alphaModFix/>
          </a:blip>
          <a:stretch>
            <a:fillRect/>
          </a:stretch>
        </p:blipFill>
        <p:spPr>
          <a:xfrm>
            <a:off x="75825" y="1635525"/>
            <a:ext cx="2164426" cy="3352100"/>
          </a:xfrm>
          <a:prstGeom prst="rect">
            <a:avLst/>
          </a:prstGeom>
          <a:noFill/>
          <a:ln>
            <a:noFill/>
          </a:ln>
        </p:spPr>
      </p:pic>
      <p:pic>
        <p:nvPicPr>
          <p:cNvPr id="216" name="Google Shape;216;p27"/>
          <p:cNvPicPr preferRelativeResize="0"/>
          <p:nvPr/>
        </p:nvPicPr>
        <p:blipFill>
          <a:blip r:embed="rId6">
            <a:alphaModFix/>
          </a:blip>
          <a:stretch>
            <a:fillRect/>
          </a:stretch>
        </p:blipFill>
        <p:spPr>
          <a:xfrm>
            <a:off x="6849150" y="1970075"/>
            <a:ext cx="2164425" cy="1770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ctrTitle"/>
          </p:nvPr>
        </p:nvSpPr>
        <p:spPr>
          <a:xfrm>
            <a:off x="0" y="127750"/>
            <a:ext cx="5483700" cy="108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Crosscutting Concepts</a:t>
            </a:r>
            <a:endParaRPr/>
          </a:p>
        </p:txBody>
      </p:sp>
      <p:sp>
        <p:nvSpPr>
          <p:cNvPr id="222" name="Google Shape;222;p28"/>
          <p:cNvSpPr txBox="1">
            <a:spLocks noGrp="1"/>
          </p:cNvSpPr>
          <p:nvPr>
            <p:ph type="subTitle" idx="1"/>
          </p:nvPr>
        </p:nvSpPr>
        <p:spPr>
          <a:xfrm>
            <a:off x="148525" y="671950"/>
            <a:ext cx="42630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Concept  4- </a:t>
            </a:r>
            <a:r>
              <a:rPr lang="en" sz="2400" b="1">
                <a:solidFill>
                  <a:srgbClr val="3D85C6"/>
                </a:solidFill>
              </a:rPr>
              <a:t>System &amp; System Models</a:t>
            </a:r>
            <a:endParaRPr sz="2400" b="1">
              <a:solidFill>
                <a:srgbClr val="3D85C6"/>
              </a:solidFill>
            </a:endParaRPr>
          </a:p>
        </p:txBody>
      </p:sp>
      <p:sp>
        <p:nvSpPr>
          <p:cNvPr id="223" name="Google Shape;223;p28"/>
          <p:cNvSpPr txBox="1"/>
          <p:nvPr/>
        </p:nvSpPr>
        <p:spPr>
          <a:xfrm>
            <a:off x="976300" y="4293875"/>
            <a:ext cx="7625100" cy="804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Model a system </a:t>
            </a:r>
            <a:endParaRPr sz="1800">
              <a:solidFill>
                <a:srgbClr val="CFE2F3"/>
              </a:solidFill>
              <a:latin typeface="Roboto"/>
              <a:ea typeface="Roboto"/>
              <a:cs typeface="Roboto"/>
              <a:sym typeface="Roboto"/>
            </a:endParaRPr>
          </a:p>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Use models to explain and help predict the behavior of a system</a:t>
            </a:r>
            <a:endParaRPr sz="1800">
              <a:solidFill>
                <a:srgbClr val="CFE2F3"/>
              </a:solidFill>
              <a:latin typeface="Roboto"/>
              <a:ea typeface="Roboto"/>
              <a:cs typeface="Roboto"/>
              <a:sym typeface="Roboto"/>
            </a:endParaRPr>
          </a:p>
        </p:txBody>
      </p:sp>
      <p:sp>
        <p:nvSpPr>
          <p:cNvPr id="224" name="Google Shape;224;p28"/>
          <p:cNvSpPr txBox="1"/>
          <p:nvPr/>
        </p:nvSpPr>
        <p:spPr>
          <a:xfrm>
            <a:off x="4795125" y="33150"/>
            <a:ext cx="4422000" cy="25386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A86E8"/>
              </a:buClr>
              <a:buSzPts val="1400"/>
              <a:buFont typeface="Roboto"/>
              <a:buChar char="●"/>
            </a:pPr>
            <a:r>
              <a:rPr lang="en" b="1">
                <a:solidFill>
                  <a:srgbClr val="4A86E8"/>
                </a:solidFill>
                <a:latin typeface="Roboto"/>
                <a:ea typeface="Roboto"/>
                <a:cs typeface="Roboto"/>
                <a:sym typeface="Roboto"/>
              </a:rPr>
              <a:t>System</a:t>
            </a:r>
            <a:r>
              <a:rPr lang="en">
                <a:solidFill>
                  <a:srgbClr val="4A86E8"/>
                </a:solidFill>
                <a:latin typeface="Roboto"/>
                <a:ea typeface="Roboto"/>
                <a:cs typeface="Roboto"/>
                <a:sym typeface="Roboto"/>
              </a:rPr>
              <a:t>: Anything separate from universe</a:t>
            </a:r>
            <a:endParaRPr>
              <a:solidFill>
                <a:srgbClr val="4A86E8"/>
              </a:solidFill>
              <a:latin typeface="Roboto"/>
              <a:ea typeface="Roboto"/>
              <a:cs typeface="Roboto"/>
              <a:sym typeface="Roboto"/>
            </a:endParaRPr>
          </a:p>
          <a:p>
            <a:pPr marL="914400" lvl="1" indent="-304800" algn="l" rtl="0">
              <a:lnSpc>
                <a:spcPct val="115000"/>
              </a:lnSpc>
              <a:spcBef>
                <a:spcPts val="0"/>
              </a:spcBef>
              <a:spcAft>
                <a:spcPts val="0"/>
              </a:spcAft>
              <a:buClr>
                <a:srgbClr val="4A86E8"/>
              </a:buClr>
              <a:buSzPts val="1200"/>
              <a:buFont typeface="Roboto"/>
              <a:buChar char="○"/>
            </a:pPr>
            <a:r>
              <a:rPr lang="en" sz="1200">
                <a:solidFill>
                  <a:srgbClr val="4A86E8"/>
                </a:solidFill>
                <a:latin typeface="Roboto"/>
                <a:ea typeface="Roboto"/>
                <a:cs typeface="Roboto"/>
                <a:sym typeface="Roboto"/>
              </a:rPr>
              <a:t>Allows us to study it &amp; make sense of it</a:t>
            </a:r>
            <a:endParaRPr sz="1200">
              <a:solidFill>
                <a:srgbClr val="4A86E8"/>
              </a:solidFill>
              <a:latin typeface="Roboto"/>
              <a:ea typeface="Roboto"/>
              <a:cs typeface="Roboto"/>
              <a:sym typeface="Roboto"/>
            </a:endParaRPr>
          </a:p>
          <a:p>
            <a:pPr marL="914400" lvl="1" indent="-304800" algn="l" rtl="0">
              <a:lnSpc>
                <a:spcPct val="115000"/>
              </a:lnSpc>
              <a:spcBef>
                <a:spcPts val="0"/>
              </a:spcBef>
              <a:spcAft>
                <a:spcPts val="0"/>
              </a:spcAft>
              <a:buClr>
                <a:srgbClr val="4A86E8"/>
              </a:buClr>
              <a:buSzPts val="1200"/>
              <a:buFont typeface="Roboto"/>
              <a:buChar char="○"/>
            </a:pPr>
            <a:r>
              <a:rPr lang="en" sz="1200">
                <a:solidFill>
                  <a:srgbClr val="4A86E8"/>
                </a:solidFill>
                <a:latin typeface="Roboto"/>
                <a:ea typeface="Roboto"/>
                <a:cs typeface="Roboto"/>
                <a:sym typeface="Roboto"/>
              </a:rPr>
              <a:t>System models are </a:t>
            </a:r>
            <a:r>
              <a:rPr lang="en" sz="1200" i="1">
                <a:solidFill>
                  <a:srgbClr val="4A86E8"/>
                </a:solidFill>
                <a:latin typeface="Roboto"/>
                <a:ea typeface="Roboto"/>
                <a:cs typeface="Roboto"/>
                <a:sym typeface="Roboto"/>
              </a:rPr>
              <a:t>clear, shared, </a:t>
            </a:r>
            <a:r>
              <a:rPr lang="en" sz="1200">
                <a:solidFill>
                  <a:srgbClr val="4A86E8"/>
                </a:solidFill>
                <a:latin typeface="Roboto"/>
                <a:ea typeface="Roboto"/>
                <a:cs typeface="Roboto"/>
                <a:sym typeface="Roboto"/>
              </a:rPr>
              <a:t>and </a:t>
            </a:r>
            <a:r>
              <a:rPr lang="en" sz="1200" i="1">
                <a:solidFill>
                  <a:srgbClr val="4A86E8"/>
                </a:solidFill>
                <a:latin typeface="Roboto"/>
                <a:ea typeface="Roboto"/>
                <a:cs typeface="Roboto"/>
                <a:sym typeface="Roboto"/>
              </a:rPr>
              <a:t>external. </a:t>
            </a:r>
            <a:endParaRPr sz="1200" i="1">
              <a:solidFill>
                <a:srgbClr val="4A86E8"/>
              </a:solidFill>
              <a:latin typeface="Roboto"/>
              <a:ea typeface="Roboto"/>
              <a:cs typeface="Roboto"/>
              <a:sym typeface="Roboto"/>
            </a:endParaRPr>
          </a:p>
          <a:p>
            <a:pPr marL="914400" lvl="1" indent="-304800" algn="l" rtl="0">
              <a:lnSpc>
                <a:spcPct val="115000"/>
              </a:lnSpc>
              <a:spcBef>
                <a:spcPts val="0"/>
              </a:spcBef>
              <a:spcAft>
                <a:spcPts val="0"/>
              </a:spcAft>
              <a:buClr>
                <a:srgbClr val="4A86E8"/>
              </a:buClr>
              <a:buSzPts val="1200"/>
              <a:buFont typeface="Roboto"/>
              <a:buChar char="○"/>
            </a:pPr>
            <a:r>
              <a:rPr lang="en" sz="1200">
                <a:solidFill>
                  <a:srgbClr val="4A86E8"/>
                </a:solidFill>
                <a:latin typeface="Roboto"/>
                <a:ea typeface="Roboto"/>
                <a:cs typeface="Roboto"/>
                <a:sym typeface="Roboto"/>
              </a:rPr>
              <a:t>System models→  emergent properties </a:t>
            </a:r>
            <a:r>
              <a:rPr lang="en" sz="1200" b="1">
                <a:solidFill>
                  <a:srgbClr val="4A86E8"/>
                </a:solidFill>
                <a:latin typeface="Roboto"/>
                <a:ea typeface="Roboto"/>
                <a:cs typeface="Roboto"/>
                <a:sym typeface="Roboto"/>
              </a:rPr>
              <a:t>  </a:t>
            </a:r>
            <a:endParaRPr sz="1200" b="1">
              <a:solidFill>
                <a:srgbClr val="4A86E8"/>
              </a:solidFill>
              <a:latin typeface="Roboto"/>
              <a:ea typeface="Roboto"/>
              <a:cs typeface="Roboto"/>
              <a:sym typeface="Roboto"/>
            </a:endParaRPr>
          </a:p>
          <a:p>
            <a:pPr marL="914400" lvl="1" indent="-304800" algn="l" rtl="0">
              <a:lnSpc>
                <a:spcPct val="115000"/>
              </a:lnSpc>
              <a:spcBef>
                <a:spcPts val="0"/>
              </a:spcBef>
              <a:spcAft>
                <a:spcPts val="0"/>
              </a:spcAft>
              <a:buClr>
                <a:srgbClr val="4A86E8"/>
              </a:buClr>
              <a:buSzPts val="1200"/>
              <a:buFont typeface="Roboto"/>
              <a:buChar char="○"/>
            </a:pPr>
            <a:r>
              <a:rPr lang="en" sz="1200">
                <a:solidFill>
                  <a:srgbClr val="4A86E8"/>
                </a:solidFill>
                <a:latin typeface="Roboto"/>
                <a:ea typeface="Roboto"/>
                <a:cs typeface="Roboto"/>
                <a:sym typeface="Roboto"/>
              </a:rPr>
              <a:t>Systems have: (1) boundary (2) components (3) resources (4) flow (5) feedback mechanism</a:t>
            </a:r>
            <a:endParaRPr sz="1200">
              <a:solidFill>
                <a:srgbClr val="4A86E8"/>
              </a:solidFill>
              <a:latin typeface="Roboto"/>
              <a:ea typeface="Roboto"/>
              <a:cs typeface="Roboto"/>
              <a:sym typeface="Roboto"/>
            </a:endParaRPr>
          </a:p>
          <a:p>
            <a:pPr marL="0" lvl="0" indent="0" algn="l" rtl="0">
              <a:lnSpc>
                <a:spcPct val="115000"/>
              </a:lnSpc>
              <a:spcBef>
                <a:spcPts val="0"/>
              </a:spcBef>
              <a:spcAft>
                <a:spcPts val="0"/>
              </a:spcAft>
              <a:buNone/>
            </a:pPr>
            <a:endParaRPr sz="1200">
              <a:solidFill>
                <a:srgbClr val="4A86E8"/>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Understand Phenomenon</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Improve Design</a:t>
            </a:r>
            <a:endParaRPr u="sng">
              <a:solidFill>
                <a:srgbClr val="FF9900"/>
              </a:solidFill>
              <a:latin typeface="Roboto"/>
              <a:ea typeface="Roboto"/>
              <a:cs typeface="Roboto"/>
              <a:sym typeface="Roboto"/>
            </a:endParaRPr>
          </a:p>
        </p:txBody>
      </p:sp>
      <p:pic>
        <p:nvPicPr>
          <p:cNvPr id="225" name="Google Shape;225;p28"/>
          <p:cNvPicPr preferRelativeResize="0"/>
          <p:nvPr/>
        </p:nvPicPr>
        <p:blipFill>
          <a:blip r:embed="rId3">
            <a:alphaModFix/>
          </a:blip>
          <a:stretch>
            <a:fillRect/>
          </a:stretch>
        </p:blipFill>
        <p:spPr>
          <a:xfrm>
            <a:off x="328575" y="1474712"/>
            <a:ext cx="4466542" cy="1552163"/>
          </a:xfrm>
          <a:prstGeom prst="rect">
            <a:avLst/>
          </a:prstGeom>
          <a:noFill/>
          <a:ln>
            <a:noFill/>
          </a:ln>
        </p:spPr>
      </p:pic>
      <p:pic>
        <p:nvPicPr>
          <p:cNvPr id="226" name="Google Shape;226;p28"/>
          <p:cNvPicPr preferRelativeResize="0"/>
          <p:nvPr/>
        </p:nvPicPr>
        <p:blipFill>
          <a:blip r:embed="rId4">
            <a:alphaModFix/>
          </a:blip>
          <a:stretch>
            <a:fillRect/>
          </a:stretch>
        </p:blipFill>
        <p:spPr>
          <a:xfrm>
            <a:off x="5396675" y="2146100"/>
            <a:ext cx="3710824" cy="2470325"/>
          </a:xfrm>
          <a:prstGeom prst="rect">
            <a:avLst/>
          </a:prstGeom>
          <a:noFill/>
          <a:ln>
            <a:noFill/>
          </a:ln>
        </p:spPr>
      </p:pic>
      <p:pic>
        <p:nvPicPr>
          <p:cNvPr id="227" name="Google Shape;227;p28"/>
          <p:cNvPicPr preferRelativeResize="0"/>
          <p:nvPr/>
        </p:nvPicPr>
        <p:blipFill>
          <a:blip r:embed="rId5">
            <a:alphaModFix/>
          </a:blip>
          <a:stretch>
            <a:fillRect/>
          </a:stretch>
        </p:blipFill>
        <p:spPr>
          <a:xfrm>
            <a:off x="52650" y="3220228"/>
            <a:ext cx="1354500" cy="1167125"/>
          </a:xfrm>
          <a:prstGeom prst="rect">
            <a:avLst/>
          </a:prstGeom>
          <a:noFill/>
          <a:ln>
            <a:noFill/>
          </a:ln>
        </p:spPr>
      </p:pic>
      <p:pic>
        <p:nvPicPr>
          <p:cNvPr id="228" name="Google Shape;228;p28"/>
          <p:cNvPicPr preferRelativeResize="0"/>
          <p:nvPr/>
        </p:nvPicPr>
        <p:blipFill>
          <a:blip r:embed="rId6">
            <a:alphaModFix/>
          </a:blip>
          <a:stretch>
            <a:fillRect/>
          </a:stretch>
        </p:blipFill>
        <p:spPr>
          <a:xfrm>
            <a:off x="3749850" y="2981638"/>
            <a:ext cx="1644300" cy="1644300"/>
          </a:xfrm>
          <a:prstGeom prst="rect">
            <a:avLst/>
          </a:prstGeom>
          <a:noFill/>
          <a:ln>
            <a:noFill/>
          </a:ln>
        </p:spPr>
      </p:pic>
      <p:pic>
        <p:nvPicPr>
          <p:cNvPr id="229" name="Google Shape;229;p28"/>
          <p:cNvPicPr preferRelativeResize="0"/>
          <p:nvPr/>
        </p:nvPicPr>
        <p:blipFill>
          <a:blip r:embed="rId7">
            <a:alphaModFix/>
          </a:blip>
          <a:stretch>
            <a:fillRect/>
          </a:stretch>
        </p:blipFill>
        <p:spPr>
          <a:xfrm>
            <a:off x="1347527" y="3091327"/>
            <a:ext cx="2231136" cy="1255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9"/>
          <p:cNvSpPr txBox="1">
            <a:spLocks noGrp="1"/>
          </p:cNvSpPr>
          <p:nvPr>
            <p:ph type="ctrTitle"/>
          </p:nvPr>
        </p:nvSpPr>
        <p:spPr>
          <a:xfrm>
            <a:off x="80800" y="7790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Crosscutting Concepts</a:t>
            </a:r>
            <a:endParaRPr/>
          </a:p>
        </p:txBody>
      </p:sp>
      <p:sp>
        <p:nvSpPr>
          <p:cNvPr id="235" name="Google Shape;235;p29"/>
          <p:cNvSpPr txBox="1">
            <a:spLocks noGrp="1"/>
          </p:cNvSpPr>
          <p:nvPr>
            <p:ph type="subTitle" idx="1"/>
          </p:nvPr>
        </p:nvSpPr>
        <p:spPr>
          <a:xfrm>
            <a:off x="407375" y="680650"/>
            <a:ext cx="67428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Concept  5- </a:t>
            </a:r>
            <a:r>
              <a:rPr lang="en" sz="3000" b="1">
                <a:solidFill>
                  <a:srgbClr val="3D85C6"/>
                </a:solidFill>
              </a:rPr>
              <a:t>Matter &amp; Energy</a:t>
            </a:r>
            <a:endParaRPr sz="1400" b="1">
              <a:solidFill>
                <a:srgbClr val="3D85C6"/>
              </a:solidFill>
            </a:endParaRPr>
          </a:p>
        </p:txBody>
      </p:sp>
      <p:sp>
        <p:nvSpPr>
          <p:cNvPr id="236" name="Google Shape;236;p29"/>
          <p:cNvSpPr txBox="1"/>
          <p:nvPr/>
        </p:nvSpPr>
        <p:spPr>
          <a:xfrm>
            <a:off x="90150" y="4233725"/>
            <a:ext cx="8963700" cy="738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Observe and track how energy and matter flows, into, out of, and within systems</a:t>
            </a:r>
            <a:endParaRPr sz="1800">
              <a:solidFill>
                <a:srgbClr val="CFE2F3"/>
              </a:solidFill>
              <a:latin typeface="Roboto"/>
              <a:ea typeface="Roboto"/>
              <a:cs typeface="Roboto"/>
              <a:sym typeface="Roboto"/>
            </a:endParaRPr>
          </a:p>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Analyze the flow of energy and matter and how it determines the system’s behavior </a:t>
            </a:r>
            <a:endParaRPr sz="1800">
              <a:solidFill>
                <a:srgbClr val="CFE2F3"/>
              </a:solidFill>
              <a:latin typeface="Roboto"/>
              <a:ea typeface="Roboto"/>
              <a:cs typeface="Roboto"/>
              <a:sym typeface="Roboto"/>
            </a:endParaRPr>
          </a:p>
        </p:txBody>
      </p:sp>
      <p:sp>
        <p:nvSpPr>
          <p:cNvPr id="237" name="Google Shape;237;p29"/>
          <p:cNvSpPr txBox="1"/>
          <p:nvPr/>
        </p:nvSpPr>
        <p:spPr>
          <a:xfrm>
            <a:off x="4795125" y="33150"/>
            <a:ext cx="4422000" cy="25386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A86E8"/>
              </a:buClr>
              <a:buSzPts val="1400"/>
              <a:buFont typeface="Roboto"/>
              <a:buChar char="●"/>
            </a:pPr>
            <a:r>
              <a:rPr lang="en" b="1">
                <a:solidFill>
                  <a:srgbClr val="4A86E8"/>
                </a:solidFill>
                <a:latin typeface="Roboto"/>
                <a:ea typeface="Roboto"/>
                <a:cs typeface="Roboto"/>
                <a:sym typeface="Roboto"/>
              </a:rPr>
              <a:t>How Energy &amp; Matter work</a:t>
            </a:r>
            <a:endParaRPr>
              <a:solidFill>
                <a:srgbClr val="4A86E8"/>
              </a:solidFill>
              <a:latin typeface="Roboto"/>
              <a:ea typeface="Roboto"/>
              <a:cs typeface="Roboto"/>
              <a:sym typeface="Roboto"/>
            </a:endParaRPr>
          </a:p>
          <a:p>
            <a:pPr marL="914400" lvl="1" indent="-317500" algn="l" rtl="0">
              <a:lnSpc>
                <a:spcPct val="115000"/>
              </a:lnSpc>
              <a:spcBef>
                <a:spcPts val="0"/>
              </a:spcBef>
              <a:spcAft>
                <a:spcPts val="0"/>
              </a:spcAft>
              <a:buClr>
                <a:srgbClr val="4A86E8"/>
              </a:buClr>
              <a:buSzPts val="1400"/>
              <a:buFont typeface="Arial"/>
              <a:buChar char="○"/>
            </a:pPr>
            <a:r>
              <a:rPr lang="en" b="1">
                <a:solidFill>
                  <a:srgbClr val="4A86E8"/>
                </a:solidFill>
                <a:latin typeface="Roboto"/>
                <a:ea typeface="Roboto"/>
                <a:cs typeface="Roboto"/>
                <a:sym typeface="Roboto"/>
              </a:rPr>
              <a:t>Flow:</a:t>
            </a:r>
            <a:r>
              <a:rPr lang="en">
                <a:solidFill>
                  <a:srgbClr val="4A86E8"/>
                </a:solidFill>
                <a:latin typeface="Roboto"/>
                <a:ea typeface="Roboto"/>
                <a:cs typeface="Roboto"/>
                <a:sym typeface="Roboto"/>
              </a:rPr>
              <a:t> Matter and Energy have to go</a:t>
            </a:r>
            <a:r>
              <a:rPr lang="en" b="1" i="1">
                <a:solidFill>
                  <a:srgbClr val="4A86E8"/>
                </a:solidFill>
                <a:latin typeface="Roboto"/>
                <a:ea typeface="Roboto"/>
                <a:cs typeface="Roboto"/>
                <a:sym typeface="Roboto"/>
              </a:rPr>
              <a:t> in</a:t>
            </a:r>
            <a:r>
              <a:rPr lang="en">
                <a:solidFill>
                  <a:srgbClr val="4A86E8"/>
                </a:solidFill>
                <a:latin typeface="Roboto"/>
                <a:ea typeface="Roboto"/>
                <a:cs typeface="Roboto"/>
                <a:sym typeface="Roboto"/>
              </a:rPr>
              <a:t> and </a:t>
            </a:r>
            <a:r>
              <a:rPr lang="en" b="1" i="1">
                <a:solidFill>
                  <a:srgbClr val="4A86E8"/>
                </a:solidFill>
                <a:latin typeface="Roboto"/>
                <a:ea typeface="Roboto"/>
                <a:cs typeface="Roboto"/>
                <a:sym typeface="Roboto"/>
              </a:rPr>
              <a:t>out</a:t>
            </a:r>
            <a:r>
              <a:rPr lang="en">
                <a:solidFill>
                  <a:srgbClr val="4A86E8"/>
                </a:solidFill>
                <a:latin typeface="Roboto"/>
                <a:ea typeface="Roboto"/>
                <a:cs typeface="Roboto"/>
                <a:sym typeface="Roboto"/>
              </a:rPr>
              <a:t> of system</a:t>
            </a:r>
            <a:endParaRPr>
              <a:solidFill>
                <a:srgbClr val="4A86E8"/>
              </a:solidFill>
              <a:latin typeface="Roboto"/>
              <a:ea typeface="Roboto"/>
              <a:cs typeface="Roboto"/>
              <a:sym typeface="Roboto"/>
            </a:endParaRPr>
          </a:p>
          <a:p>
            <a:pPr marL="914400" lvl="1" indent="-317500" algn="l" rtl="0">
              <a:lnSpc>
                <a:spcPct val="115000"/>
              </a:lnSpc>
              <a:spcBef>
                <a:spcPts val="0"/>
              </a:spcBef>
              <a:spcAft>
                <a:spcPts val="0"/>
              </a:spcAft>
              <a:buClr>
                <a:srgbClr val="4A86E8"/>
              </a:buClr>
              <a:buSzPts val="1400"/>
              <a:buFont typeface="Roboto"/>
              <a:buChar char="○"/>
            </a:pPr>
            <a:r>
              <a:rPr lang="en">
                <a:solidFill>
                  <a:srgbClr val="4A86E8"/>
                </a:solidFill>
                <a:latin typeface="Roboto"/>
                <a:ea typeface="Roboto"/>
                <a:cs typeface="Roboto"/>
                <a:sym typeface="Roboto"/>
              </a:rPr>
              <a:t>Conservation of Mass/Matter &amp; Conservation of Energy </a:t>
            </a:r>
            <a:endParaRPr>
              <a:solidFill>
                <a:srgbClr val="4A86E8"/>
              </a:solidFill>
              <a:latin typeface="Roboto"/>
              <a:ea typeface="Roboto"/>
              <a:cs typeface="Roboto"/>
              <a:sym typeface="Roboto"/>
            </a:endParaRPr>
          </a:p>
          <a:p>
            <a:pPr marL="1371600" lvl="2" indent="-317500" algn="l" rtl="0">
              <a:lnSpc>
                <a:spcPct val="115000"/>
              </a:lnSpc>
              <a:spcBef>
                <a:spcPts val="0"/>
              </a:spcBef>
              <a:spcAft>
                <a:spcPts val="0"/>
              </a:spcAft>
              <a:buClr>
                <a:srgbClr val="4A86E8"/>
              </a:buClr>
              <a:buSzPts val="1400"/>
              <a:buFont typeface="Roboto"/>
              <a:buChar char="■"/>
            </a:pPr>
            <a:r>
              <a:rPr lang="en" b="1">
                <a:solidFill>
                  <a:srgbClr val="4A86E8"/>
                </a:solidFill>
                <a:latin typeface="Roboto"/>
                <a:ea typeface="Roboto"/>
                <a:cs typeface="Roboto"/>
                <a:sym typeface="Roboto"/>
              </a:rPr>
              <a:t>Energy Flow:</a:t>
            </a:r>
            <a:r>
              <a:rPr lang="en">
                <a:solidFill>
                  <a:srgbClr val="4A86E8"/>
                </a:solidFill>
                <a:latin typeface="Roboto"/>
                <a:ea typeface="Roboto"/>
                <a:cs typeface="Roboto"/>
                <a:sym typeface="Roboto"/>
              </a:rPr>
              <a:t> Greenhouse effect</a:t>
            </a:r>
            <a:endParaRPr>
              <a:solidFill>
                <a:srgbClr val="4A86E8"/>
              </a:solidFill>
              <a:latin typeface="Roboto"/>
              <a:ea typeface="Roboto"/>
              <a:cs typeface="Roboto"/>
              <a:sym typeface="Roboto"/>
            </a:endParaRPr>
          </a:p>
          <a:p>
            <a:pPr marL="1371600" lvl="2" indent="-317500" algn="l" rtl="0">
              <a:lnSpc>
                <a:spcPct val="115000"/>
              </a:lnSpc>
              <a:spcBef>
                <a:spcPts val="0"/>
              </a:spcBef>
              <a:spcAft>
                <a:spcPts val="0"/>
              </a:spcAft>
              <a:buClr>
                <a:srgbClr val="4A86E8"/>
              </a:buClr>
              <a:buSzPts val="1400"/>
              <a:buFont typeface="Roboto"/>
              <a:buChar char="■"/>
            </a:pPr>
            <a:r>
              <a:rPr lang="en" b="1">
                <a:solidFill>
                  <a:srgbClr val="4A86E8"/>
                </a:solidFill>
                <a:latin typeface="Roboto"/>
                <a:ea typeface="Roboto"/>
                <a:cs typeface="Roboto"/>
                <a:sym typeface="Roboto"/>
              </a:rPr>
              <a:t>Matter flow:</a:t>
            </a:r>
            <a:r>
              <a:rPr lang="en">
                <a:solidFill>
                  <a:srgbClr val="4A86E8"/>
                </a:solidFill>
                <a:latin typeface="Roboto"/>
                <a:ea typeface="Roboto"/>
                <a:cs typeface="Roboto"/>
                <a:sym typeface="Roboto"/>
              </a:rPr>
              <a:t> Water cycle</a:t>
            </a:r>
            <a:endParaRPr sz="1200">
              <a:solidFill>
                <a:srgbClr val="4A86E8"/>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Understand Systems</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Control &amp; Improve Design </a:t>
            </a:r>
            <a:endParaRPr u="sng">
              <a:solidFill>
                <a:srgbClr val="FF9900"/>
              </a:solidFill>
              <a:latin typeface="Roboto"/>
              <a:ea typeface="Roboto"/>
              <a:cs typeface="Roboto"/>
              <a:sym typeface="Roboto"/>
            </a:endParaRPr>
          </a:p>
        </p:txBody>
      </p:sp>
      <p:pic>
        <p:nvPicPr>
          <p:cNvPr id="238" name="Google Shape;238;p29"/>
          <p:cNvPicPr preferRelativeResize="0"/>
          <p:nvPr/>
        </p:nvPicPr>
        <p:blipFill>
          <a:blip r:embed="rId3">
            <a:alphaModFix/>
          </a:blip>
          <a:stretch>
            <a:fillRect/>
          </a:stretch>
        </p:blipFill>
        <p:spPr>
          <a:xfrm>
            <a:off x="194125" y="1220774"/>
            <a:ext cx="3221724" cy="2773375"/>
          </a:xfrm>
          <a:prstGeom prst="rect">
            <a:avLst/>
          </a:prstGeom>
          <a:noFill/>
          <a:ln>
            <a:noFill/>
          </a:ln>
        </p:spPr>
      </p:pic>
      <p:pic>
        <p:nvPicPr>
          <p:cNvPr id="239" name="Google Shape;239;p29"/>
          <p:cNvPicPr preferRelativeResize="0"/>
          <p:nvPr/>
        </p:nvPicPr>
        <p:blipFill>
          <a:blip r:embed="rId4">
            <a:alphaModFix/>
          </a:blip>
          <a:stretch>
            <a:fillRect/>
          </a:stretch>
        </p:blipFill>
        <p:spPr>
          <a:xfrm>
            <a:off x="6224725" y="2348325"/>
            <a:ext cx="2889505" cy="1973525"/>
          </a:xfrm>
          <a:prstGeom prst="rect">
            <a:avLst/>
          </a:prstGeom>
          <a:noFill/>
          <a:ln>
            <a:noFill/>
          </a:ln>
        </p:spPr>
      </p:pic>
      <p:pic>
        <p:nvPicPr>
          <p:cNvPr id="240" name="Google Shape;240;p29"/>
          <p:cNvPicPr preferRelativeResize="0"/>
          <p:nvPr/>
        </p:nvPicPr>
        <p:blipFill>
          <a:blip r:embed="rId5">
            <a:alphaModFix/>
          </a:blip>
          <a:stretch>
            <a:fillRect/>
          </a:stretch>
        </p:blipFill>
        <p:spPr>
          <a:xfrm>
            <a:off x="3484987" y="2311287"/>
            <a:ext cx="2670623" cy="20476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0"/>
          <p:cNvSpPr txBox="1">
            <a:spLocks noGrp="1"/>
          </p:cNvSpPr>
          <p:nvPr>
            <p:ph type="ctrTitle"/>
          </p:nvPr>
        </p:nvSpPr>
        <p:spPr>
          <a:xfrm>
            <a:off x="80800" y="7790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Crosscutting Concepts</a:t>
            </a:r>
            <a:endParaRPr/>
          </a:p>
        </p:txBody>
      </p:sp>
      <p:sp>
        <p:nvSpPr>
          <p:cNvPr id="246" name="Google Shape;246;p30"/>
          <p:cNvSpPr txBox="1">
            <a:spLocks noGrp="1"/>
          </p:cNvSpPr>
          <p:nvPr>
            <p:ph type="subTitle" idx="1"/>
          </p:nvPr>
        </p:nvSpPr>
        <p:spPr>
          <a:xfrm>
            <a:off x="773525" y="689375"/>
            <a:ext cx="77358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Concept  6- </a:t>
            </a:r>
            <a:r>
              <a:rPr lang="en" sz="3000" b="1">
                <a:solidFill>
                  <a:srgbClr val="3D85C6"/>
                </a:solidFill>
              </a:rPr>
              <a:t>Structure &amp; Function</a:t>
            </a:r>
            <a:endParaRPr sz="1400" b="1">
              <a:solidFill>
                <a:srgbClr val="3D85C6"/>
              </a:solidFill>
            </a:endParaRPr>
          </a:p>
        </p:txBody>
      </p:sp>
      <p:sp>
        <p:nvSpPr>
          <p:cNvPr id="247" name="Google Shape;247;p30"/>
          <p:cNvSpPr txBox="1"/>
          <p:nvPr/>
        </p:nvSpPr>
        <p:spPr>
          <a:xfrm>
            <a:off x="2310550" y="4403550"/>
            <a:ext cx="6895800" cy="652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Examine and explain the way an object is shaped or structured determines many of its properties and functions</a:t>
            </a:r>
            <a:endParaRPr sz="1800">
              <a:solidFill>
                <a:srgbClr val="CFE2F3"/>
              </a:solidFill>
              <a:latin typeface="Roboto"/>
              <a:ea typeface="Roboto"/>
              <a:cs typeface="Roboto"/>
              <a:sym typeface="Roboto"/>
            </a:endParaRPr>
          </a:p>
        </p:txBody>
      </p:sp>
      <p:sp>
        <p:nvSpPr>
          <p:cNvPr id="248" name="Google Shape;248;p30"/>
          <p:cNvSpPr txBox="1"/>
          <p:nvPr/>
        </p:nvSpPr>
        <p:spPr>
          <a:xfrm>
            <a:off x="5858700" y="77900"/>
            <a:ext cx="3285300" cy="27204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A86E8"/>
              </a:buClr>
              <a:buSzPts val="1400"/>
              <a:buFont typeface="Roboto"/>
              <a:buChar char="●"/>
            </a:pPr>
            <a:r>
              <a:rPr lang="en" b="1">
                <a:solidFill>
                  <a:srgbClr val="4A86E8"/>
                </a:solidFill>
                <a:latin typeface="Roboto"/>
                <a:ea typeface="Roboto"/>
                <a:cs typeface="Roboto"/>
                <a:sym typeface="Roboto"/>
              </a:rPr>
              <a:t>How does form fit function?</a:t>
            </a:r>
            <a:endParaRPr b="1">
              <a:solidFill>
                <a:srgbClr val="4A86E8"/>
              </a:solidFill>
              <a:latin typeface="Roboto"/>
              <a:ea typeface="Roboto"/>
              <a:cs typeface="Roboto"/>
              <a:sym typeface="Roboto"/>
            </a:endParaRPr>
          </a:p>
          <a:p>
            <a:pPr marL="914400" lvl="1" indent="-317500" algn="l" rtl="0">
              <a:lnSpc>
                <a:spcPct val="115000"/>
              </a:lnSpc>
              <a:spcBef>
                <a:spcPts val="0"/>
              </a:spcBef>
              <a:spcAft>
                <a:spcPts val="0"/>
              </a:spcAft>
              <a:buClr>
                <a:srgbClr val="4A86E8"/>
              </a:buClr>
              <a:buSzPts val="1400"/>
              <a:buFont typeface="Roboto"/>
              <a:buChar char="○"/>
            </a:pPr>
            <a:r>
              <a:rPr lang="en" b="1">
                <a:solidFill>
                  <a:srgbClr val="4A86E8"/>
                </a:solidFill>
                <a:latin typeface="Roboto"/>
                <a:ea typeface="Roboto"/>
                <a:cs typeface="Roboto"/>
                <a:sym typeface="Roboto"/>
              </a:rPr>
              <a:t>Structure:</a:t>
            </a:r>
            <a:r>
              <a:rPr lang="en">
                <a:solidFill>
                  <a:srgbClr val="4A86E8"/>
                </a:solidFill>
                <a:latin typeface="Roboto"/>
                <a:ea typeface="Roboto"/>
                <a:cs typeface="Roboto"/>
                <a:sym typeface="Roboto"/>
              </a:rPr>
              <a:t> What it’s made up of </a:t>
            </a:r>
            <a:endParaRPr>
              <a:solidFill>
                <a:srgbClr val="4A86E8"/>
              </a:solidFill>
              <a:latin typeface="Roboto"/>
              <a:ea typeface="Roboto"/>
              <a:cs typeface="Roboto"/>
              <a:sym typeface="Roboto"/>
            </a:endParaRPr>
          </a:p>
          <a:p>
            <a:pPr marL="914400" lvl="1" indent="-317500" algn="l" rtl="0">
              <a:lnSpc>
                <a:spcPct val="115000"/>
              </a:lnSpc>
              <a:spcBef>
                <a:spcPts val="0"/>
              </a:spcBef>
              <a:spcAft>
                <a:spcPts val="0"/>
              </a:spcAft>
              <a:buClr>
                <a:srgbClr val="3D85C6"/>
              </a:buClr>
              <a:buSzPts val="1400"/>
              <a:buFont typeface="Roboto"/>
              <a:buChar char="○"/>
            </a:pPr>
            <a:r>
              <a:rPr lang="en" b="1">
                <a:solidFill>
                  <a:srgbClr val="4A86E8"/>
                </a:solidFill>
                <a:latin typeface="Roboto"/>
                <a:ea typeface="Roboto"/>
                <a:cs typeface="Roboto"/>
                <a:sym typeface="Roboto"/>
              </a:rPr>
              <a:t>Function: </a:t>
            </a:r>
            <a:r>
              <a:rPr lang="en">
                <a:solidFill>
                  <a:srgbClr val="4A86E8"/>
                </a:solidFill>
                <a:latin typeface="Roboto"/>
                <a:ea typeface="Roboto"/>
                <a:cs typeface="Roboto"/>
                <a:sym typeface="Roboto"/>
              </a:rPr>
              <a:t>how structure works</a:t>
            </a:r>
            <a:r>
              <a:rPr lang="en" b="1">
                <a:solidFill>
                  <a:srgbClr val="4A86E8"/>
                </a:solidFill>
                <a:latin typeface="Roboto"/>
                <a:ea typeface="Roboto"/>
                <a:cs typeface="Roboto"/>
                <a:sym typeface="Roboto"/>
              </a:rPr>
              <a:t> </a:t>
            </a:r>
            <a:r>
              <a:rPr lang="en" b="1">
                <a:solidFill>
                  <a:srgbClr val="3D85C6"/>
                </a:solidFill>
                <a:latin typeface="Roboto"/>
                <a:ea typeface="Roboto"/>
                <a:cs typeface="Roboto"/>
                <a:sym typeface="Roboto"/>
              </a:rPr>
              <a:t> </a:t>
            </a:r>
            <a:endParaRPr b="1">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Understand phenomena</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Improve Design</a:t>
            </a:r>
            <a:endParaRPr u="sng">
              <a:solidFill>
                <a:srgbClr val="FF9900"/>
              </a:solidFill>
              <a:latin typeface="Roboto"/>
              <a:ea typeface="Roboto"/>
              <a:cs typeface="Roboto"/>
              <a:sym typeface="Roboto"/>
            </a:endParaRPr>
          </a:p>
        </p:txBody>
      </p:sp>
      <p:pic>
        <p:nvPicPr>
          <p:cNvPr id="249" name="Google Shape;249;p30"/>
          <p:cNvPicPr preferRelativeResize="0"/>
          <p:nvPr/>
        </p:nvPicPr>
        <p:blipFill>
          <a:blip r:embed="rId3">
            <a:alphaModFix/>
          </a:blip>
          <a:stretch>
            <a:fillRect/>
          </a:stretch>
        </p:blipFill>
        <p:spPr>
          <a:xfrm>
            <a:off x="1490751" y="1256425"/>
            <a:ext cx="4559400" cy="3041125"/>
          </a:xfrm>
          <a:prstGeom prst="rect">
            <a:avLst/>
          </a:prstGeom>
          <a:noFill/>
          <a:ln>
            <a:noFill/>
          </a:ln>
        </p:spPr>
      </p:pic>
      <p:pic>
        <p:nvPicPr>
          <p:cNvPr id="250" name="Google Shape;250;p30"/>
          <p:cNvPicPr preferRelativeResize="0"/>
          <p:nvPr/>
        </p:nvPicPr>
        <p:blipFill>
          <a:blip r:embed="rId4">
            <a:alphaModFix/>
          </a:blip>
          <a:stretch>
            <a:fillRect/>
          </a:stretch>
        </p:blipFill>
        <p:spPr>
          <a:xfrm>
            <a:off x="5629500" y="2149149"/>
            <a:ext cx="3437453" cy="2148399"/>
          </a:xfrm>
          <a:prstGeom prst="rect">
            <a:avLst/>
          </a:prstGeom>
          <a:noFill/>
          <a:ln>
            <a:noFill/>
          </a:ln>
        </p:spPr>
      </p:pic>
      <p:pic>
        <p:nvPicPr>
          <p:cNvPr id="251" name="Google Shape;251;p30"/>
          <p:cNvPicPr preferRelativeResize="0"/>
          <p:nvPr/>
        </p:nvPicPr>
        <p:blipFill>
          <a:blip r:embed="rId5">
            <a:alphaModFix/>
          </a:blip>
          <a:stretch>
            <a:fillRect/>
          </a:stretch>
        </p:blipFill>
        <p:spPr>
          <a:xfrm>
            <a:off x="0" y="1256425"/>
            <a:ext cx="3520540" cy="1993525"/>
          </a:xfrm>
          <a:prstGeom prst="rect">
            <a:avLst/>
          </a:prstGeom>
          <a:noFill/>
          <a:ln>
            <a:noFill/>
          </a:ln>
        </p:spPr>
      </p:pic>
      <p:pic>
        <p:nvPicPr>
          <p:cNvPr id="252" name="Google Shape;252;p30"/>
          <p:cNvPicPr preferRelativeResize="0"/>
          <p:nvPr/>
        </p:nvPicPr>
        <p:blipFill>
          <a:blip r:embed="rId6">
            <a:alphaModFix/>
          </a:blip>
          <a:stretch>
            <a:fillRect/>
          </a:stretch>
        </p:blipFill>
        <p:spPr>
          <a:xfrm>
            <a:off x="0" y="3249950"/>
            <a:ext cx="2494086" cy="17666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1"/>
          <p:cNvSpPr txBox="1">
            <a:spLocks noGrp="1"/>
          </p:cNvSpPr>
          <p:nvPr>
            <p:ph type="ctrTitle"/>
          </p:nvPr>
        </p:nvSpPr>
        <p:spPr>
          <a:xfrm>
            <a:off x="37200" y="7790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Crosscutting Concepts</a:t>
            </a:r>
            <a:endParaRPr/>
          </a:p>
        </p:txBody>
      </p:sp>
      <p:sp>
        <p:nvSpPr>
          <p:cNvPr id="258" name="Google Shape;258;p31"/>
          <p:cNvSpPr txBox="1">
            <a:spLocks noGrp="1"/>
          </p:cNvSpPr>
          <p:nvPr>
            <p:ph type="subTitle" idx="1"/>
          </p:nvPr>
        </p:nvSpPr>
        <p:spPr>
          <a:xfrm>
            <a:off x="773525" y="689375"/>
            <a:ext cx="7874400" cy="7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Concept  7- </a:t>
            </a:r>
            <a:r>
              <a:rPr lang="en" sz="3000" b="1">
                <a:solidFill>
                  <a:srgbClr val="3D85C6"/>
                </a:solidFill>
              </a:rPr>
              <a:t>Stability &amp; Change</a:t>
            </a:r>
            <a:endParaRPr sz="1400" b="1">
              <a:solidFill>
                <a:srgbClr val="3D85C6"/>
              </a:solidFill>
            </a:endParaRPr>
          </a:p>
        </p:txBody>
      </p:sp>
      <p:sp>
        <p:nvSpPr>
          <p:cNvPr id="259" name="Google Shape;259;p31"/>
          <p:cNvSpPr txBox="1"/>
          <p:nvPr/>
        </p:nvSpPr>
        <p:spPr>
          <a:xfrm>
            <a:off x="811075" y="3911150"/>
            <a:ext cx="8864700" cy="1061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CFE2F3"/>
              </a:buClr>
              <a:buSzPts val="1800"/>
              <a:buChar char="●"/>
            </a:pPr>
            <a:r>
              <a:rPr lang="en" sz="1800">
                <a:solidFill>
                  <a:srgbClr val="CFE2F3"/>
                </a:solidFill>
                <a:latin typeface="Roboto"/>
                <a:ea typeface="Roboto"/>
                <a:cs typeface="Roboto"/>
                <a:sym typeface="Roboto"/>
              </a:rPr>
              <a:t>Consider and understand that conditions can affect stability </a:t>
            </a:r>
            <a:endParaRPr sz="1800">
              <a:solidFill>
                <a:srgbClr val="CFE2F3"/>
              </a:solidFill>
              <a:latin typeface="Roboto"/>
              <a:ea typeface="Roboto"/>
              <a:cs typeface="Roboto"/>
              <a:sym typeface="Roboto"/>
            </a:endParaRPr>
          </a:p>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Analyze factors that control rates of change </a:t>
            </a:r>
            <a:endParaRPr sz="1800">
              <a:solidFill>
                <a:srgbClr val="CFE2F3"/>
              </a:solidFill>
              <a:latin typeface="Roboto"/>
              <a:ea typeface="Roboto"/>
              <a:cs typeface="Roboto"/>
              <a:sym typeface="Roboto"/>
            </a:endParaRPr>
          </a:p>
          <a:p>
            <a:pPr marL="457200" lvl="0" indent="-342900" algn="l" rtl="0">
              <a:spcBef>
                <a:spcPts val="0"/>
              </a:spcBef>
              <a:spcAft>
                <a:spcPts val="0"/>
              </a:spcAft>
              <a:buClr>
                <a:srgbClr val="CFE2F3"/>
              </a:buClr>
              <a:buSzPts val="1800"/>
              <a:buFont typeface="Roboto"/>
              <a:buChar char="●"/>
            </a:pPr>
            <a:r>
              <a:rPr lang="en" sz="1800">
                <a:solidFill>
                  <a:srgbClr val="CFE2F3"/>
                </a:solidFill>
                <a:latin typeface="Roboto"/>
                <a:ea typeface="Roboto"/>
                <a:cs typeface="Roboto"/>
                <a:sym typeface="Roboto"/>
              </a:rPr>
              <a:t>Understand that conditions and factors are important for both designed and natural systems</a:t>
            </a:r>
            <a:endParaRPr sz="1800">
              <a:solidFill>
                <a:srgbClr val="CFE2F3"/>
              </a:solidFill>
              <a:latin typeface="Roboto"/>
              <a:ea typeface="Roboto"/>
              <a:cs typeface="Roboto"/>
              <a:sym typeface="Roboto"/>
            </a:endParaRPr>
          </a:p>
        </p:txBody>
      </p:sp>
      <p:sp>
        <p:nvSpPr>
          <p:cNvPr id="260" name="Google Shape;260;p31"/>
          <p:cNvSpPr txBox="1"/>
          <p:nvPr/>
        </p:nvSpPr>
        <p:spPr>
          <a:xfrm>
            <a:off x="5858700" y="77900"/>
            <a:ext cx="3285300" cy="21276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4A86E8"/>
              </a:buClr>
              <a:buSzPts val="1400"/>
              <a:buFont typeface="Roboto"/>
              <a:buChar char="●"/>
            </a:pPr>
            <a:r>
              <a:rPr lang="en" b="1">
                <a:solidFill>
                  <a:srgbClr val="4A86E8"/>
                </a:solidFill>
                <a:latin typeface="Roboto"/>
                <a:ea typeface="Roboto"/>
                <a:cs typeface="Roboto"/>
                <a:sym typeface="Roboto"/>
              </a:rPr>
              <a:t>Feedback loops</a:t>
            </a:r>
            <a:endParaRPr b="1">
              <a:solidFill>
                <a:srgbClr val="4A86E8"/>
              </a:solidFill>
              <a:latin typeface="Roboto"/>
              <a:ea typeface="Roboto"/>
              <a:cs typeface="Roboto"/>
              <a:sym typeface="Roboto"/>
            </a:endParaRPr>
          </a:p>
          <a:p>
            <a:pPr marL="914400" lvl="1" indent="-317500" algn="l" rtl="0">
              <a:lnSpc>
                <a:spcPct val="115000"/>
              </a:lnSpc>
              <a:spcBef>
                <a:spcPts val="0"/>
              </a:spcBef>
              <a:spcAft>
                <a:spcPts val="0"/>
              </a:spcAft>
              <a:buClr>
                <a:srgbClr val="4A86E8"/>
              </a:buClr>
              <a:buSzPts val="1400"/>
              <a:buFont typeface="Roboto"/>
              <a:buChar char="○"/>
            </a:pPr>
            <a:r>
              <a:rPr lang="en" b="1">
                <a:solidFill>
                  <a:srgbClr val="4A86E8"/>
                </a:solidFill>
                <a:latin typeface="Roboto"/>
                <a:ea typeface="Roboto"/>
                <a:cs typeface="Roboto"/>
                <a:sym typeface="Roboto"/>
              </a:rPr>
              <a:t>Positive +:</a:t>
            </a:r>
            <a:r>
              <a:rPr lang="en">
                <a:solidFill>
                  <a:srgbClr val="4A86E8"/>
                </a:solidFill>
                <a:latin typeface="Roboto"/>
                <a:ea typeface="Roboto"/>
                <a:cs typeface="Roboto"/>
                <a:sym typeface="Roboto"/>
              </a:rPr>
              <a:t> </a:t>
            </a:r>
            <a:r>
              <a:rPr lang="en" u="sng">
                <a:solidFill>
                  <a:srgbClr val="4A86E8"/>
                </a:solidFill>
                <a:latin typeface="Roboto"/>
                <a:ea typeface="Roboto"/>
                <a:cs typeface="Roboto"/>
                <a:sym typeface="Roboto"/>
              </a:rPr>
              <a:t>moving way away</a:t>
            </a:r>
            <a:r>
              <a:rPr lang="en">
                <a:solidFill>
                  <a:srgbClr val="4A86E8"/>
                </a:solidFill>
                <a:latin typeface="Roboto"/>
                <a:ea typeface="Roboto"/>
                <a:cs typeface="Roboto"/>
                <a:sym typeface="Roboto"/>
              </a:rPr>
              <a:t> from a set point</a:t>
            </a:r>
            <a:endParaRPr>
              <a:solidFill>
                <a:srgbClr val="4A86E8"/>
              </a:solidFill>
              <a:latin typeface="Roboto"/>
              <a:ea typeface="Roboto"/>
              <a:cs typeface="Roboto"/>
              <a:sym typeface="Roboto"/>
            </a:endParaRPr>
          </a:p>
          <a:p>
            <a:pPr marL="914400" lvl="1" indent="-317500" algn="l" rtl="0">
              <a:lnSpc>
                <a:spcPct val="115000"/>
              </a:lnSpc>
              <a:spcBef>
                <a:spcPts val="0"/>
              </a:spcBef>
              <a:spcAft>
                <a:spcPts val="0"/>
              </a:spcAft>
              <a:buClr>
                <a:srgbClr val="4A86E8"/>
              </a:buClr>
              <a:buSzPts val="1400"/>
              <a:buFont typeface="Roboto"/>
              <a:buChar char="○"/>
            </a:pPr>
            <a:r>
              <a:rPr lang="en" b="1">
                <a:solidFill>
                  <a:srgbClr val="4A86E8"/>
                </a:solidFill>
                <a:latin typeface="Roboto"/>
                <a:ea typeface="Roboto"/>
                <a:cs typeface="Roboto"/>
                <a:sym typeface="Roboto"/>
              </a:rPr>
              <a:t>Negative -: </a:t>
            </a:r>
            <a:r>
              <a:rPr lang="en" u="sng">
                <a:solidFill>
                  <a:srgbClr val="4A86E8"/>
                </a:solidFill>
                <a:latin typeface="Roboto"/>
                <a:ea typeface="Roboto"/>
                <a:cs typeface="Roboto"/>
                <a:sym typeface="Roboto"/>
              </a:rPr>
              <a:t>maintains stability</a:t>
            </a:r>
            <a:r>
              <a:rPr lang="en">
                <a:solidFill>
                  <a:srgbClr val="4A86E8"/>
                </a:solidFill>
                <a:latin typeface="Roboto"/>
                <a:ea typeface="Roboto"/>
                <a:cs typeface="Roboto"/>
                <a:sym typeface="Roboto"/>
              </a:rPr>
              <a:t> in a system→ keeps us around a set point </a:t>
            </a:r>
            <a:r>
              <a:rPr lang="en" b="1">
                <a:solidFill>
                  <a:srgbClr val="4A86E8"/>
                </a:solidFill>
                <a:latin typeface="Roboto"/>
                <a:ea typeface="Roboto"/>
                <a:cs typeface="Roboto"/>
                <a:sym typeface="Roboto"/>
              </a:rPr>
              <a:t>  </a:t>
            </a:r>
            <a:endParaRPr b="1">
              <a:solidFill>
                <a:srgbClr val="4A86E8"/>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Explain patterns</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Control system</a:t>
            </a:r>
            <a:endParaRPr u="sng">
              <a:solidFill>
                <a:srgbClr val="FF9900"/>
              </a:solidFill>
              <a:latin typeface="Roboto"/>
              <a:ea typeface="Roboto"/>
              <a:cs typeface="Roboto"/>
              <a:sym typeface="Roboto"/>
            </a:endParaRPr>
          </a:p>
        </p:txBody>
      </p:sp>
      <p:sp>
        <p:nvSpPr>
          <p:cNvPr id="261" name="Google Shape;261;p31"/>
          <p:cNvSpPr txBox="1"/>
          <p:nvPr/>
        </p:nvSpPr>
        <p:spPr>
          <a:xfrm>
            <a:off x="37200" y="1224700"/>
            <a:ext cx="6537900" cy="580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B4A7D6"/>
              </a:buClr>
              <a:buSzPts val="1400"/>
              <a:buFont typeface="Roboto"/>
              <a:buChar char="●"/>
            </a:pPr>
            <a:r>
              <a:rPr lang="en" b="1">
                <a:solidFill>
                  <a:srgbClr val="8E7CC3"/>
                </a:solidFill>
                <a:latin typeface="Roboto"/>
                <a:ea typeface="Roboto"/>
                <a:cs typeface="Roboto"/>
                <a:sym typeface="Roboto"/>
              </a:rPr>
              <a:t>Equilibrium: </a:t>
            </a:r>
            <a:r>
              <a:rPr lang="en">
                <a:solidFill>
                  <a:srgbClr val="B4A7D6"/>
                </a:solidFill>
                <a:latin typeface="Roboto"/>
                <a:ea typeface="Roboto"/>
                <a:cs typeface="Roboto"/>
                <a:sym typeface="Roboto"/>
              </a:rPr>
              <a:t>internal system tends to stay the same (e.g. homeostasis)</a:t>
            </a:r>
            <a:endParaRPr>
              <a:solidFill>
                <a:srgbClr val="B4A7D6"/>
              </a:solidFill>
              <a:latin typeface="Roboto"/>
              <a:ea typeface="Roboto"/>
              <a:cs typeface="Roboto"/>
              <a:sym typeface="Roboto"/>
            </a:endParaRPr>
          </a:p>
        </p:txBody>
      </p:sp>
      <p:pic>
        <p:nvPicPr>
          <p:cNvPr id="262" name="Google Shape;262;p31"/>
          <p:cNvPicPr preferRelativeResize="0"/>
          <p:nvPr/>
        </p:nvPicPr>
        <p:blipFill>
          <a:blip r:embed="rId3">
            <a:alphaModFix/>
          </a:blip>
          <a:stretch>
            <a:fillRect/>
          </a:stretch>
        </p:blipFill>
        <p:spPr>
          <a:xfrm>
            <a:off x="-4" y="1805500"/>
            <a:ext cx="2868004" cy="1885237"/>
          </a:xfrm>
          <a:prstGeom prst="rect">
            <a:avLst/>
          </a:prstGeom>
          <a:noFill/>
          <a:ln>
            <a:noFill/>
          </a:ln>
        </p:spPr>
      </p:pic>
      <p:pic>
        <p:nvPicPr>
          <p:cNvPr id="263" name="Google Shape;263;p31"/>
          <p:cNvPicPr preferRelativeResize="0"/>
          <p:nvPr/>
        </p:nvPicPr>
        <p:blipFill>
          <a:blip r:embed="rId4">
            <a:alphaModFix/>
          </a:blip>
          <a:stretch>
            <a:fillRect/>
          </a:stretch>
        </p:blipFill>
        <p:spPr>
          <a:xfrm>
            <a:off x="6575130" y="2205500"/>
            <a:ext cx="2230283" cy="1800850"/>
          </a:xfrm>
          <a:prstGeom prst="rect">
            <a:avLst/>
          </a:prstGeom>
          <a:noFill/>
          <a:ln>
            <a:noFill/>
          </a:ln>
        </p:spPr>
      </p:pic>
      <p:pic>
        <p:nvPicPr>
          <p:cNvPr id="264" name="Google Shape;264;p31"/>
          <p:cNvPicPr preferRelativeResize="0"/>
          <p:nvPr/>
        </p:nvPicPr>
        <p:blipFill>
          <a:blip r:embed="rId5">
            <a:alphaModFix/>
          </a:blip>
          <a:stretch>
            <a:fillRect/>
          </a:stretch>
        </p:blipFill>
        <p:spPr>
          <a:xfrm>
            <a:off x="2681075" y="1683600"/>
            <a:ext cx="3341325" cy="2227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4"/>
          <p:cNvPicPr preferRelativeResize="0"/>
          <p:nvPr/>
        </p:nvPicPr>
        <p:blipFill>
          <a:blip r:embed="rId3">
            <a:alphaModFix/>
          </a:blip>
          <a:stretch>
            <a:fillRect/>
          </a:stretch>
        </p:blipFill>
        <p:spPr>
          <a:xfrm>
            <a:off x="0" y="1285"/>
            <a:ext cx="9144000" cy="51409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2"/>
          <p:cNvPicPr preferRelativeResize="0"/>
          <p:nvPr/>
        </p:nvPicPr>
        <p:blipFill>
          <a:blip r:embed="rId3">
            <a:alphaModFix/>
          </a:blip>
          <a:stretch>
            <a:fillRect/>
          </a:stretch>
        </p:blipFill>
        <p:spPr>
          <a:xfrm>
            <a:off x="903188" y="152400"/>
            <a:ext cx="6922030" cy="4838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3"/>
          <p:cNvSpPr txBox="1">
            <a:spLocks noGrp="1"/>
          </p:cNvSpPr>
          <p:nvPr>
            <p:ph type="title"/>
          </p:nvPr>
        </p:nvSpPr>
        <p:spPr>
          <a:xfrm>
            <a:off x="2827675" y="42625"/>
            <a:ext cx="4081200" cy="92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Playfair Display"/>
                <a:ea typeface="Playfair Display"/>
                <a:cs typeface="Playfair Display"/>
                <a:sym typeface="Playfair Display"/>
              </a:rPr>
              <a:t>Content Standards</a:t>
            </a:r>
            <a:endParaRPr u="sng">
              <a:latin typeface="Playfair Display"/>
              <a:ea typeface="Playfair Display"/>
              <a:cs typeface="Playfair Display"/>
              <a:sym typeface="Playfair Display"/>
            </a:endParaRPr>
          </a:p>
        </p:txBody>
      </p:sp>
      <p:sp>
        <p:nvSpPr>
          <p:cNvPr id="275" name="Google Shape;275;p33"/>
          <p:cNvSpPr txBox="1"/>
          <p:nvPr/>
        </p:nvSpPr>
        <p:spPr>
          <a:xfrm>
            <a:off x="71025" y="669550"/>
            <a:ext cx="5884200" cy="24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rgbClr val="434343"/>
                </a:solidFill>
                <a:latin typeface="Playfair Display"/>
                <a:ea typeface="Playfair Display"/>
                <a:cs typeface="Playfair Display"/>
                <a:sym typeface="Playfair Display"/>
              </a:rPr>
              <a:t>High School Standards</a:t>
            </a:r>
            <a:endParaRPr sz="1800" u="sng">
              <a:solidFill>
                <a:srgbClr val="434343"/>
              </a:solidFill>
              <a:latin typeface="Playfair Display"/>
              <a:ea typeface="Playfair Display"/>
              <a:cs typeface="Playfair Display"/>
              <a:sym typeface="Playfair Display"/>
            </a:endParaRPr>
          </a:p>
          <a:p>
            <a:pPr marL="457200" lvl="0" indent="-342900" algn="l" rtl="0">
              <a:spcBef>
                <a:spcPts val="0"/>
              </a:spcBef>
              <a:spcAft>
                <a:spcPts val="0"/>
              </a:spcAft>
              <a:buClr>
                <a:srgbClr val="434343"/>
              </a:buClr>
              <a:buSzPts val="1800"/>
              <a:buFont typeface="Playfair Display"/>
              <a:buChar char="●"/>
            </a:pPr>
            <a:r>
              <a:rPr lang="en" sz="1800">
                <a:solidFill>
                  <a:srgbClr val="434343"/>
                </a:solidFill>
                <a:latin typeface="Playfair Display"/>
                <a:ea typeface="Playfair Display"/>
                <a:cs typeface="Playfair Display"/>
                <a:sym typeface="Playfair Display"/>
              </a:rPr>
              <a:t>Structure &amp; Function (3)</a:t>
            </a:r>
            <a:endParaRPr sz="1800">
              <a:solidFill>
                <a:srgbClr val="434343"/>
              </a:solidFill>
              <a:latin typeface="Playfair Display"/>
              <a:ea typeface="Playfair Display"/>
              <a:cs typeface="Playfair Display"/>
              <a:sym typeface="Playfair Display"/>
            </a:endParaRPr>
          </a:p>
          <a:p>
            <a:pPr marL="457200" lvl="0" indent="-342900" algn="l" rtl="0">
              <a:spcBef>
                <a:spcPts val="0"/>
              </a:spcBef>
              <a:spcAft>
                <a:spcPts val="0"/>
              </a:spcAft>
              <a:buClr>
                <a:srgbClr val="434343"/>
              </a:buClr>
              <a:buSzPts val="1800"/>
              <a:buFont typeface="Playfair Display"/>
              <a:buChar char="●"/>
            </a:pPr>
            <a:r>
              <a:rPr lang="en" sz="1800">
                <a:solidFill>
                  <a:srgbClr val="434343"/>
                </a:solidFill>
                <a:latin typeface="Playfair Display"/>
                <a:ea typeface="Playfair Display"/>
                <a:cs typeface="Playfair Display"/>
                <a:sym typeface="Playfair Display"/>
              </a:rPr>
              <a:t>Matter &amp; Energy in Organisms and Ecosystems (5)</a:t>
            </a:r>
            <a:endParaRPr sz="1800">
              <a:solidFill>
                <a:srgbClr val="434343"/>
              </a:solidFill>
              <a:latin typeface="Playfair Display"/>
              <a:ea typeface="Playfair Display"/>
              <a:cs typeface="Playfair Display"/>
              <a:sym typeface="Playfair Display"/>
            </a:endParaRPr>
          </a:p>
          <a:p>
            <a:pPr marL="457200" lvl="0" indent="-342900" algn="l" rtl="0">
              <a:spcBef>
                <a:spcPts val="0"/>
              </a:spcBef>
              <a:spcAft>
                <a:spcPts val="0"/>
              </a:spcAft>
              <a:buClr>
                <a:srgbClr val="434343"/>
              </a:buClr>
              <a:buSzPts val="1800"/>
              <a:buFont typeface="Playfair Display"/>
              <a:buChar char="●"/>
            </a:pPr>
            <a:r>
              <a:rPr lang="en" sz="1800">
                <a:solidFill>
                  <a:srgbClr val="434343"/>
                </a:solidFill>
                <a:latin typeface="Playfair Display"/>
                <a:ea typeface="Playfair Display"/>
                <a:cs typeface="Playfair Display"/>
                <a:sym typeface="Playfair Display"/>
              </a:rPr>
              <a:t>Interdependent Relationships in Ecosystems (6)</a:t>
            </a:r>
            <a:endParaRPr sz="1800">
              <a:solidFill>
                <a:srgbClr val="434343"/>
              </a:solidFill>
              <a:latin typeface="Playfair Display"/>
              <a:ea typeface="Playfair Display"/>
              <a:cs typeface="Playfair Display"/>
              <a:sym typeface="Playfair Display"/>
            </a:endParaRPr>
          </a:p>
          <a:p>
            <a:pPr marL="457200" lvl="0" indent="-342900" algn="l" rtl="0">
              <a:spcBef>
                <a:spcPts val="0"/>
              </a:spcBef>
              <a:spcAft>
                <a:spcPts val="0"/>
              </a:spcAft>
              <a:buClr>
                <a:srgbClr val="434343"/>
              </a:buClr>
              <a:buSzPts val="1800"/>
              <a:buFont typeface="Playfair Display"/>
              <a:buChar char="●"/>
            </a:pPr>
            <a:r>
              <a:rPr lang="en" sz="1800">
                <a:solidFill>
                  <a:srgbClr val="434343"/>
                </a:solidFill>
                <a:latin typeface="Playfair Display"/>
                <a:ea typeface="Playfair Display"/>
                <a:cs typeface="Playfair Display"/>
                <a:sym typeface="Playfair Display"/>
              </a:rPr>
              <a:t>Inheritance and Variation of Traits (3)</a:t>
            </a:r>
            <a:endParaRPr sz="1800">
              <a:solidFill>
                <a:srgbClr val="434343"/>
              </a:solidFill>
              <a:latin typeface="Playfair Display"/>
              <a:ea typeface="Playfair Display"/>
              <a:cs typeface="Playfair Display"/>
              <a:sym typeface="Playfair Display"/>
            </a:endParaRPr>
          </a:p>
          <a:p>
            <a:pPr marL="457200" lvl="0" indent="-342900" algn="l" rtl="0">
              <a:spcBef>
                <a:spcPts val="0"/>
              </a:spcBef>
              <a:spcAft>
                <a:spcPts val="0"/>
              </a:spcAft>
              <a:buClr>
                <a:srgbClr val="434343"/>
              </a:buClr>
              <a:buSzPts val="1800"/>
              <a:buFont typeface="Playfair Display"/>
              <a:buChar char="●"/>
            </a:pPr>
            <a:r>
              <a:rPr lang="en" sz="1800">
                <a:solidFill>
                  <a:srgbClr val="434343"/>
                </a:solidFill>
                <a:latin typeface="Playfair Display"/>
                <a:ea typeface="Playfair Display"/>
                <a:cs typeface="Playfair Display"/>
                <a:sym typeface="Playfair Display"/>
              </a:rPr>
              <a:t>Natural Selection and Evolution (5)</a:t>
            </a:r>
            <a:endParaRPr sz="1800">
              <a:solidFill>
                <a:srgbClr val="434343"/>
              </a:solidFill>
              <a:latin typeface="Playfair Display"/>
              <a:ea typeface="Playfair Display"/>
              <a:cs typeface="Playfair Display"/>
              <a:sym typeface="Playfair Display"/>
            </a:endParaRPr>
          </a:p>
        </p:txBody>
      </p:sp>
      <p:sp>
        <p:nvSpPr>
          <p:cNvPr id="276" name="Google Shape;276;p33"/>
          <p:cNvSpPr txBox="1"/>
          <p:nvPr/>
        </p:nvSpPr>
        <p:spPr>
          <a:xfrm>
            <a:off x="3408700" y="3357975"/>
            <a:ext cx="6090300" cy="19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rgbClr val="434343"/>
                </a:solidFill>
                <a:latin typeface="Playfair Display"/>
                <a:ea typeface="Playfair Display"/>
                <a:cs typeface="Playfair Display"/>
                <a:sym typeface="Playfair Display"/>
              </a:rPr>
              <a:t>Middle School Standards</a:t>
            </a:r>
            <a:endParaRPr sz="1800">
              <a:solidFill>
                <a:srgbClr val="434343"/>
              </a:solidFill>
              <a:latin typeface="Playfair Display"/>
              <a:ea typeface="Playfair Display"/>
              <a:cs typeface="Playfair Display"/>
              <a:sym typeface="Playfair Display"/>
            </a:endParaRPr>
          </a:p>
          <a:p>
            <a:pPr marL="457200" lvl="0" indent="-342900" algn="l" rtl="0">
              <a:spcBef>
                <a:spcPts val="0"/>
              </a:spcBef>
              <a:spcAft>
                <a:spcPts val="0"/>
              </a:spcAft>
              <a:buClr>
                <a:srgbClr val="434343"/>
              </a:buClr>
              <a:buSzPts val="1800"/>
              <a:buFont typeface="Playfair Display"/>
              <a:buChar char="●"/>
            </a:pPr>
            <a:r>
              <a:rPr lang="en" sz="1800">
                <a:solidFill>
                  <a:srgbClr val="434343"/>
                </a:solidFill>
                <a:latin typeface="Playfair Display"/>
                <a:ea typeface="Playfair Display"/>
                <a:cs typeface="Playfair Display"/>
                <a:sym typeface="Playfair Display"/>
              </a:rPr>
              <a:t>From Molecules to Organisms: Structure and Processes (8)</a:t>
            </a:r>
            <a:endParaRPr sz="1800">
              <a:solidFill>
                <a:srgbClr val="434343"/>
              </a:solidFill>
              <a:latin typeface="Playfair Display"/>
              <a:ea typeface="Playfair Display"/>
              <a:cs typeface="Playfair Display"/>
              <a:sym typeface="Playfair Display"/>
            </a:endParaRPr>
          </a:p>
          <a:p>
            <a:pPr marL="457200" lvl="0" indent="-342900" algn="l" rtl="0">
              <a:spcBef>
                <a:spcPts val="0"/>
              </a:spcBef>
              <a:spcAft>
                <a:spcPts val="0"/>
              </a:spcAft>
              <a:buClr>
                <a:srgbClr val="434343"/>
              </a:buClr>
              <a:buSzPts val="1800"/>
              <a:buFont typeface="Playfair Display"/>
              <a:buChar char="●"/>
            </a:pPr>
            <a:r>
              <a:rPr lang="en" sz="1800">
                <a:solidFill>
                  <a:srgbClr val="434343"/>
                </a:solidFill>
                <a:latin typeface="Playfair Display"/>
                <a:ea typeface="Playfair Display"/>
                <a:cs typeface="Playfair Display"/>
                <a:sym typeface="Playfair Display"/>
              </a:rPr>
              <a:t>Ecosystems: Interactions, energy, and Dynamics (5)</a:t>
            </a:r>
            <a:endParaRPr sz="1800">
              <a:solidFill>
                <a:srgbClr val="434343"/>
              </a:solidFill>
              <a:latin typeface="Playfair Display"/>
              <a:ea typeface="Playfair Display"/>
              <a:cs typeface="Playfair Display"/>
              <a:sym typeface="Playfair Display"/>
            </a:endParaRPr>
          </a:p>
          <a:p>
            <a:pPr marL="457200" lvl="0" indent="-342900" algn="l" rtl="0">
              <a:spcBef>
                <a:spcPts val="0"/>
              </a:spcBef>
              <a:spcAft>
                <a:spcPts val="0"/>
              </a:spcAft>
              <a:buClr>
                <a:srgbClr val="434343"/>
              </a:buClr>
              <a:buSzPts val="1800"/>
              <a:buFont typeface="Playfair Display"/>
              <a:buChar char="●"/>
            </a:pPr>
            <a:r>
              <a:rPr lang="en" sz="1800">
                <a:solidFill>
                  <a:srgbClr val="434343"/>
                </a:solidFill>
                <a:latin typeface="Playfair Display"/>
                <a:ea typeface="Playfair Display"/>
                <a:cs typeface="Playfair Display"/>
                <a:sym typeface="Playfair Display"/>
              </a:rPr>
              <a:t>Heredity: Inheritance &amp; Variation of Traits (2)</a:t>
            </a:r>
            <a:endParaRPr sz="1800">
              <a:solidFill>
                <a:srgbClr val="434343"/>
              </a:solidFill>
              <a:latin typeface="Playfair Display"/>
              <a:ea typeface="Playfair Display"/>
              <a:cs typeface="Playfair Display"/>
              <a:sym typeface="Playfair Display"/>
            </a:endParaRPr>
          </a:p>
          <a:p>
            <a:pPr marL="457200" lvl="0" indent="-342900" algn="l" rtl="0">
              <a:spcBef>
                <a:spcPts val="0"/>
              </a:spcBef>
              <a:spcAft>
                <a:spcPts val="0"/>
              </a:spcAft>
              <a:buClr>
                <a:srgbClr val="434343"/>
              </a:buClr>
              <a:buSzPts val="1800"/>
              <a:buFont typeface="Playfair Display"/>
              <a:buChar char="●"/>
            </a:pPr>
            <a:r>
              <a:rPr lang="en" sz="1800">
                <a:solidFill>
                  <a:srgbClr val="434343"/>
                </a:solidFill>
                <a:latin typeface="Playfair Display"/>
                <a:ea typeface="Playfair Display"/>
                <a:cs typeface="Playfair Display"/>
                <a:sym typeface="Playfair Display"/>
              </a:rPr>
              <a:t>Biological Evolution: Unity &amp; Diversity (6)</a:t>
            </a:r>
            <a:endParaRPr sz="1800">
              <a:solidFill>
                <a:srgbClr val="434343"/>
              </a:solidFill>
              <a:latin typeface="Playfair Display"/>
              <a:ea typeface="Playfair Display"/>
              <a:cs typeface="Playfair Display"/>
              <a:sym typeface="Playfair Display"/>
            </a:endParaRPr>
          </a:p>
          <a:p>
            <a:pPr marL="457200" lvl="0" indent="0" algn="ctr" rtl="0">
              <a:spcBef>
                <a:spcPts val="0"/>
              </a:spcBef>
              <a:spcAft>
                <a:spcPts val="0"/>
              </a:spcAft>
              <a:buNone/>
            </a:pPr>
            <a:endParaRPr sz="1800">
              <a:solidFill>
                <a:srgbClr val="434343"/>
              </a:solidFill>
              <a:latin typeface="Playfair Display"/>
              <a:ea typeface="Playfair Display"/>
              <a:cs typeface="Playfair Display"/>
              <a:sym typeface="Playfair Display"/>
            </a:endParaRPr>
          </a:p>
        </p:txBody>
      </p:sp>
      <p:pic>
        <p:nvPicPr>
          <p:cNvPr id="277" name="Google Shape;277;p33"/>
          <p:cNvPicPr preferRelativeResize="0"/>
          <p:nvPr/>
        </p:nvPicPr>
        <p:blipFill>
          <a:blip r:embed="rId3">
            <a:alphaModFix/>
          </a:blip>
          <a:stretch>
            <a:fillRect/>
          </a:stretch>
        </p:blipFill>
        <p:spPr>
          <a:xfrm rot="1845438">
            <a:off x="6178312" y="1376216"/>
            <a:ext cx="2493147" cy="1558195"/>
          </a:xfrm>
          <a:prstGeom prst="rect">
            <a:avLst/>
          </a:prstGeom>
          <a:noFill/>
          <a:ln>
            <a:noFill/>
          </a:ln>
        </p:spPr>
      </p:pic>
      <p:pic>
        <p:nvPicPr>
          <p:cNvPr id="278" name="Google Shape;278;p33"/>
          <p:cNvPicPr preferRelativeResize="0"/>
          <p:nvPr/>
        </p:nvPicPr>
        <p:blipFill>
          <a:blip r:embed="rId4">
            <a:alphaModFix/>
          </a:blip>
          <a:stretch>
            <a:fillRect/>
          </a:stretch>
        </p:blipFill>
        <p:spPr>
          <a:xfrm rot="-946116">
            <a:off x="428285" y="3179834"/>
            <a:ext cx="2632880" cy="14833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4"/>
          <p:cNvSpPr txBox="1">
            <a:spLocks noGrp="1"/>
          </p:cNvSpPr>
          <p:nvPr>
            <p:ph type="title"/>
          </p:nvPr>
        </p:nvSpPr>
        <p:spPr>
          <a:xfrm>
            <a:off x="2041000" y="77900"/>
            <a:ext cx="8691000" cy="4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Syllabus with</a:t>
            </a:r>
            <a:r>
              <a:rPr lang="en">
                <a:solidFill>
                  <a:srgbClr val="000000"/>
                </a:solidFill>
              </a:rPr>
              <a:t> Biblical Integration</a:t>
            </a:r>
            <a:endParaRPr>
              <a:solidFill>
                <a:srgbClr val="000000"/>
              </a:solidFill>
            </a:endParaRPr>
          </a:p>
        </p:txBody>
      </p:sp>
      <p:pic>
        <p:nvPicPr>
          <p:cNvPr id="284" name="Google Shape;284;p34"/>
          <p:cNvPicPr preferRelativeResize="0"/>
          <p:nvPr/>
        </p:nvPicPr>
        <p:blipFill>
          <a:blip r:embed="rId3">
            <a:alphaModFix/>
          </a:blip>
          <a:stretch>
            <a:fillRect/>
          </a:stretch>
        </p:blipFill>
        <p:spPr>
          <a:xfrm>
            <a:off x="1044450" y="639275"/>
            <a:ext cx="6873973" cy="4504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5"/>
          <p:cNvSpPr txBox="1">
            <a:spLocks noGrp="1"/>
          </p:cNvSpPr>
          <p:nvPr>
            <p:ph type="title"/>
          </p:nvPr>
        </p:nvSpPr>
        <p:spPr>
          <a:xfrm>
            <a:off x="2041000" y="77900"/>
            <a:ext cx="8691000" cy="4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Syllabus with</a:t>
            </a:r>
            <a:r>
              <a:rPr lang="en">
                <a:solidFill>
                  <a:srgbClr val="000000"/>
                </a:solidFill>
              </a:rPr>
              <a:t> Biblical Integration</a:t>
            </a:r>
            <a:endParaRPr>
              <a:solidFill>
                <a:srgbClr val="000000"/>
              </a:solidFill>
            </a:endParaRPr>
          </a:p>
        </p:txBody>
      </p:sp>
      <p:pic>
        <p:nvPicPr>
          <p:cNvPr id="290" name="Google Shape;290;p35"/>
          <p:cNvPicPr preferRelativeResize="0"/>
          <p:nvPr/>
        </p:nvPicPr>
        <p:blipFill>
          <a:blip r:embed="rId3">
            <a:alphaModFix/>
          </a:blip>
          <a:stretch>
            <a:fillRect/>
          </a:stretch>
        </p:blipFill>
        <p:spPr>
          <a:xfrm>
            <a:off x="1036975" y="716600"/>
            <a:ext cx="6881427" cy="43551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190000" y="97000"/>
            <a:ext cx="4956900" cy="224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a:t>Cellular Transport</a:t>
            </a:r>
            <a:endParaRPr sz="7200"/>
          </a:p>
        </p:txBody>
      </p:sp>
      <p:sp>
        <p:nvSpPr>
          <p:cNvPr id="296" name="Google Shape;296;p36"/>
          <p:cNvSpPr txBox="1"/>
          <p:nvPr/>
        </p:nvSpPr>
        <p:spPr>
          <a:xfrm>
            <a:off x="574800" y="2092375"/>
            <a:ext cx="3997200" cy="3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A4C2F4"/>
                </a:solidFill>
                <a:latin typeface="Roboto"/>
                <a:ea typeface="Roboto"/>
                <a:cs typeface="Roboto"/>
                <a:sym typeface="Roboto"/>
              </a:rPr>
              <a:t>HS-LS1-1, HS-LS 1-2</a:t>
            </a:r>
            <a:endParaRPr sz="1800" b="1">
              <a:solidFill>
                <a:srgbClr val="A4C2F4"/>
              </a:solidFill>
              <a:latin typeface="Roboto"/>
              <a:ea typeface="Roboto"/>
              <a:cs typeface="Roboto"/>
              <a:sym typeface="Roboto"/>
            </a:endParaRPr>
          </a:p>
        </p:txBody>
      </p:sp>
      <p:pic>
        <p:nvPicPr>
          <p:cNvPr id="297" name="Google Shape;297;p36"/>
          <p:cNvPicPr preferRelativeResize="0"/>
          <p:nvPr/>
        </p:nvPicPr>
        <p:blipFill>
          <a:blip r:embed="rId3">
            <a:alphaModFix/>
          </a:blip>
          <a:stretch>
            <a:fillRect/>
          </a:stretch>
        </p:blipFill>
        <p:spPr>
          <a:xfrm>
            <a:off x="5146800" y="-1"/>
            <a:ext cx="3997200" cy="2496030"/>
          </a:xfrm>
          <a:prstGeom prst="rect">
            <a:avLst/>
          </a:prstGeom>
          <a:noFill/>
          <a:ln>
            <a:noFill/>
          </a:ln>
        </p:spPr>
      </p:pic>
      <p:pic>
        <p:nvPicPr>
          <p:cNvPr id="298" name="Google Shape;298;p36"/>
          <p:cNvPicPr preferRelativeResize="0"/>
          <p:nvPr/>
        </p:nvPicPr>
        <p:blipFill>
          <a:blip r:embed="rId4">
            <a:alphaModFix/>
          </a:blip>
          <a:stretch>
            <a:fillRect/>
          </a:stretch>
        </p:blipFill>
        <p:spPr>
          <a:xfrm>
            <a:off x="4755640" y="2400775"/>
            <a:ext cx="4388360" cy="2742725"/>
          </a:xfrm>
          <a:prstGeom prst="rect">
            <a:avLst/>
          </a:prstGeom>
          <a:noFill/>
          <a:ln>
            <a:noFill/>
          </a:ln>
        </p:spPr>
      </p:pic>
      <p:pic>
        <p:nvPicPr>
          <p:cNvPr id="299" name="Google Shape;299;p36"/>
          <p:cNvPicPr preferRelativeResize="0"/>
          <p:nvPr/>
        </p:nvPicPr>
        <p:blipFill>
          <a:blip r:embed="rId5">
            <a:alphaModFix/>
          </a:blip>
          <a:stretch>
            <a:fillRect/>
          </a:stretch>
        </p:blipFill>
        <p:spPr>
          <a:xfrm>
            <a:off x="7124216" y="2400775"/>
            <a:ext cx="2019785" cy="2742725"/>
          </a:xfrm>
          <a:prstGeom prst="rect">
            <a:avLst/>
          </a:prstGeom>
          <a:noFill/>
          <a:ln>
            <a:noFill/>
          </a:ln>
        </p:spPr>
      </p:pic>
      <p:pic>
        <p:nvPicPr>
          <p:cNvPr id="300" name="Google Shape;300;p36"/>
          <p:cNvPicPr preferRelativeResize="0"/>
          <p:nvPr/>
        </p:nvPicPr>
        <p:blipFill>
          <a:blip r:embed="rId6">
            <a:alphaModFix/>
          </a:blip>
          <a:stretch>
            <a:fillRect/>
          </a:stretch>
        </p:blipFill>
        <p:spPr>
          <a:xfrm>
            <a:off x="0" y="2647475"/>
            <a:ext cx="4798550" cy="24960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7"/>
          <p:cNvSpPr txBox="1">
            <a:spLocks noGrp="1"/>
          </p:cNvSpPr>
          <p:nvPr>
            <p:ph type="title"/>
          </p:nvPr>
        </p:nvSpPr>
        <p:spPr>
          <a:xfrm>
            <a:off x="91325" y="3290275"/>
            <a:ext cx="1859100" cy="146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WARM UP </a:t>
            </a:r>
            <a:endParaRPr/>
          </a:p>
        </p:txBody>
      </p:sp>
      <p:pic>
        <p:nvPicPr>
          <p:cNvPr id="306" name="Google Shape;306;p37"/>
          <p:cNvPicPr preferRelativeResize="0"/>
          <p:nvPr/>
        </p:nvPicPr>
        <p:blipFill rotWithShape="1">
          <a:blip r:embed="rId3">
            <a:alphaModFix/>
          </a:blip>
          <a:srcRect l="6751" b="5177"/>
          <a:stretch/>
        </p:blipFill>
        <p:spPr>
          <a:xfrm>
            <a:off x="4930450" y="258075"/>
            <a:ext cx="4128900" cy="2624100"/>
          </a:xfrm>
          <a:prstGeom prst="rect">
            <a:avLst/>
          </a:prstGeom>
          <a:noFill/>
          <a:ln>
            <a:noFill/>
          </a:ln>
        </p:spPr>
      </p:pic>
      <p:sp>
        <p:nvSpPr>
          <p:cNvPr id="307" name="Google Shape;307;p37"/>
          <p:cNvSpPr txBox="1"/>
          <p:nvPr/>
        </p:nvSpPr>
        <p:spPr>
          <a:xfrm>
            <a:off x="1731250" y="3015925"/>
            <a:ext cx="7328100" cy="2031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3F3F3"/>
              </a:buClr>
              <a:buSzPts val="1800"/>
              <a:buFont typeface="Times New Roman"/>
              <a:buAutoNum type="arabicPeriod"/>
            </a:pPr>
            <a:r>
              <a:rPr lang="en" sz="1800">
                <a:solidFill>
                  <a:srgbClr val="F3F3F3"/>
                </a:solidFill>
                <a:highlight>
                  <a:srgbClr val="3D85C6"/>
                </a:highlight>
                <a:latin typeface="Times New Roman"/>
                <a:ea typeface="Times New Roman"/>
                <a:cs typeface="Times New Roman"/>
                <a:sym typeface="Times New Roman"/>
              </a:rPr>
              <a:t>What is the difference between  floating in a pool and performing the breaststroke?</a:t>
            </a:r>
            <a:endParaRPr sz="1800">
              <a:solidFill>
                <a:srgbClr val="F3F3F3"/>
              </a:solidFill>
              <a:highlight>
                <a:srgbClr val="3D85C6"/>
              </a:highlight>
              <a:latin typeface="Times New Roman"/>
              <a:ea typeface="Times New Roman"/>
              <a:cs typeface="Times New Roman"/>
              <a:sym typeface="Times New Roman"/>
            </a:endParaRPr>
          </a:p>
          <a:p>
            <a:pPr marL="457200" lvl="0" indent="-342900" algn="l" rtl="0">
              <a:spcBef>
                <a:spcPts val="0"/>
              </a:spcBef>
              <a:spcAft>
                <a:spcPts val="0"/>
              </a:spcAft>
              <a:buClr>
                <a:srgbClr val="F3F3F3"/>
              </a:buClr>
              <a:buSzPts val="1800"/>
              <a:buFont typeface="Times New Roman"/>
              <a:buAutoNum type="arabicPeriod"/>
            </a:pPr>
            <a:r>
              <a:rPr lang="en" sz="1800">
                <a:solidFill>
                  <a:srgbClr val="F3F3F3"/>
                </a:solidFill>
                <a:highlight>
                  <a:srgbClr val="3D85C6"/>
                </a:highlight>
                <a:latin typeface="Times New Roman"/>
                <a:ea typeface="Times New Roman"/>
                <a:cs typeface="Times New Roman"/>
                <a:sym typeface="Times New Roman"/>
              </a:rPr>
              <a:t>According to God’s word, what is the difference between “restfulness”(Matthew 11:28) and  “laziness” (Proverbs 10:4, Proverbs 13:4)</a:t>
            </a:r>
            <a:endParaRPr sz="1800">
              <a:solidFill>
                <a:srgbClr val="F3F3F3"/>
              </a:solidFill>
              <a:highlight>
                <a:srgbClr val="3D85C6"/>
              </a:highlight>
              <a:latin typeface="Times New Roman"/>
              <a:ea typeface="Times New Roman"/>
              <a:cs typeface="Times New Roman"/>
              <a:sym typeface="Times New Roman"/>
            </a:endParaRPr>
          </a:p>
          <a:p>
            <a:pPr marL="457200" lvl="0" indent="-342900" algn="l" rtl="0">
              <a:spcBef>
                <a:spcPts val="0"/>
              </a:spcBef>
              <a:spcAft>
                <a:spcPts val="0"/>
              </a:spcAft>
              <a:buClr>
                <a:srgbClr val="F3F3F3"/>
              </a:buClr>
              <a:buSzPts val="1800"/>
              <a:buFont typeface="Times New Roman"/>
              <a:buAutoNum type="arabicPeriod"/>
            </a:pPr>
            <a:r>
              <a:rPr lang="en" sz="1800">
                <a:solidFill>
                  <a:srgbClr val="F3F3F3"/>
                </a:solidFill>
                <a:highlight>
                  <a:srgbClr val="3D85C6"/>
                </a:highlight>
                <a:latin typeface="Times New Roman"/>
                <a:ea typeface="Times New Roman"/>
                <a:cs typeface="Times New Roman"/>
                <a:sym typeface="Times New Roman"/>
              </a:rPr>
              <a:t>Hypothesize what you </a:t>
            </a:r>
            <a:r>
              <a:rPr lang="en" sz="1800" b="1">
                <a:solidFill>
                  <a:srgbClr val="F3F3F3"/>
                </a:solidFill>
                <a:highlight>
                  <a:srgbClr val="3D85C6"/>
                </a:highlight>
                <a:latin typeface="Times New Roman"/>
                <a:ea typeface="Times New Roman"/>
                <a:cs typeface="Times New Roman"/>
                <a:sym typeface="Times New Roman"/>
              </a:rPr>
              <a:t>think</a:t>
            </a:r>
            <a:r>
              <a:rPr lang="en" sz="1800">
                <a:solidFill>
                  <a:srgbClr val="F3F3F3"/>
                </a:solidFill>
                <a:highlight>
                  <a:srgbClr val="3D85C6"/>
                </a:highlight>
                <a:latin typeface="Times New Roman"/>
                <a:ea typeface="Times New Roman"/>
                <a:cs typeface="Times New Roman"/>
                <a:sym typeface="Times New Roman"/>
              </a:rPr>
              <a:t> will happen over time once I place a drop of dye into a beaker of water</a:t>
            </a:r>
            <a:endParaRPr sz="1800">
              <a:solidFill>
                <a:srgbClr val="F3F3F3"/>
              </a:solidFill>
              <a:highlight>
                <a:srgbClr val="3D85C6"/>
              </a:highlight>
              <a:latin typeface="Times New Roman"/>
              <a:ea typeface="Times New Roman"/>
              <a:cs typeface="Times New Roman"/>
              <a:sym typeface="Times New Roman"/>
            </a:endParaRPr>
          </a:p>
          <a:p>
            <a:pPr marL="0" lvl="0" indent="0" algn="l" rtl="0">
              <a:spcBef>
                <a:spcPts val="0"/>
              </a:spcBef>
              <a:spcAft>
                <a:spcPts val="0"/>
              </a:spcAft>
              <a:buNone/>
            </a:pPr>
            <a:endParaRPr sz="1800">
              <a:solidFill>
                <a:srgbClr val="F3F3F3"/>
              </a:solidFill>
              <a:highlight>
                <a:srgbClr val="3D85C6"/>
              </a:highlight>
              <a:latin typeface="Times New Roman"/>
              <a:ea typeface="Times New Roman"/>
              <a:cs typeface="Times New Roman"/>
              <a:sym typeface="Times New Roman"/>
            </a:endParaRPr>
          </a:p>
        </p:txBody>
      </p:sp>
      <p:sp>
        <p:nvSpPr>
          <p:cNvPr id="308" name="Google Shape;308;p37"/>
          <p:cNvSpPr txBox="1"/>
          <p:nvPr/>
        </p:nvSpPr>
        <p:spPr>
          <a:xfrm>
            <a:off x="-115025" y="681825"/>
            <a:ext cx="4632900" cy="2405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3D85C6"/>
              </a:buClr>
              <a:buSzPts val="1800"/>
              <a:buFont typeface="Times New Roman"/>
              <a:buChar char="●"/>
            </a:pPr>
            <a:r>
              <a:rPr lang="en" sz="1800">
                <a:solidFill>
                  <a:srgbClr val="3D85C6"/>
                </a:solidFill>
                <a:latin typeface="Times New Roman"/>
                <a:ea typeface="Times New Roman"/>
                <a:cs typeface="Times New Roman"/>
                <a:sym typeface="Times New Roman"/>
              </a:rPr>
              <a:t>I can explain why homeostasis is important and describe the transport of materials through cell membranes</a:t>
            </a:r>
            <a:endParaRPr sz="1800">
              <a:solidFill>
                <a:srgbClr val="3D85C6"/>
              </a:solidFill>
              <a:latin typeface="Times New Roman"/>
              <a:ea typeface="Times New Roman"/>
              <a:cs typeface="Times New Roman"/>
              <a:sym typeface="Times New Roman"/>
            </a:endParaRPr>
          </a:p>
          <a:p>
            <a:pPr marL="457200" lvl="0" indent="-342900" algn="l" rtl="0">
              <a:spcBef>
                <a:spcPts val="0"/>
              </a:spcBef>
              <a:spcAft>
                <a:spcPts val="0"/>
              </a:spcAft>
              <a:buClr>
                <a:srgbClr val="3D85C6"/>
              </a:buClr>
              <a:buSzPts val="1800"/>
              <a:buFont typeface="Times New Roman"/>
              <a:buChar char="●"/>
            </a:pPr>
            <a:r>
              <a:rPr lang="en" sz="1800">
                <a:solidFill>
                  <a:srgbClr val="3D85C6"/>
                </a:solidFill>
                <a:latin typeface="Times New Roman"/>
                <a:ea typeface="Times New Roman"/>
                <a:cs typeface="Times New Roman"/>
                <a:sym typeface="Times New Roman"/>
              </a:rPr>
              <a:t>I can predict the direction of the movement of water or solute through a selectively permeable membrane</a:t>
            </a:r>
            <a:endParaRPr sz="1800">
              <a:solidFill>
                <a:srgbClr val="3D85C6"/>
              </a:solidFill>
              <a:latin typeface="Times New Roman"/>
              <a:ea typeface="Times New Roman"/>
              <a:cs typeface="Times New Roman"/>
              <a:sym typeface="Times New Roman"/>
            </a:endParaRPr>
          </a:p>
          <a:p>
            <a:pPr marL="457200" lvl="0" indent="-342900" algn="l" rtl="0">
              <a:spcBef>
                <a:spcPts val="0"/>
              </a:spcBef>
              <a:spcAft>
                <a:spcPts val="0"/>
              </a:spcAft>
              <a:buClr>
                <a:srgbClr val="3D85C6"/>
              </a:buClr>
              <a:buSzPts val="1800"/>
              <a:buFont typeface="Times New Roman"/>
              <a:buChar char="●"/>
            </a:pPr>
            <a:r>
              <a:rPr lang="en" sz="1800">
                <a:solidFill>
                  <a:srgbClr val="3D85C6"/>
                </a:solidFill>
                <a:latin typeface="Times New Roman"/>
                <a:ea typeface="Times New Roman"/>
                <a:cs typeface="Times New Roman"/>
                <a:sym typeface="Times New Roman"/>
              </a:rPr>
              <a:t>I can explain how the structure of the cell membrane contributes to its function</a:t>
            </a:r>
            <a:endParaRPr sz="1800">
              <a:solidFill>
                <a:srgbClr val="3D85C6"/>
              </a:solidFill>
              <a:latin typeface="Times New Roman"/>
              <a:ea typeface="Times New Roman"/>
              <a:cs typeface="Times New Roman"/>
              <a:sym typeface="Times New Roman"/>
            </a:endParaRPr>
          </a:p>
        </p:txBody>
      </p:sp>
      <p:sp>
        <p:nvSpPr>
          <p:cNvPr id="309" name="Google Shape;309;p37"/>
          <p:cNvSpPr txBox="1"/>
          <p:nvPr/>
        </p:nvSpPr>
        <p:spPr>
          <a:xfrm>
            <a:off x="91325" y="76675"/>
            <a:ext cx="4616100" cy="6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B5394"/>
                </a:solidFill>
                <a:latin typeface="Roboto"/>
                <a:ea typeface="Roboto"/>
                <a:cs typeface="Roboto"/>
                <a:sym typeface="Roboto"/>
              </a:rPr>
              <a:t>OBJECTIVE/LEARNING TARGET</a:t>
            </a:r>
            <a:endParaRPr sz="2400">
              <a:solidFill>
                <a:srgbClr val="0B5394"/>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8"/>
          <p:cNvSpPr txBox="1">
            <a:spLocks noGrp="1"/>
          </p:cNvSpPr>
          <p:nvPr>
            <p:ph type="title"/>
          </p:nvPr>
        </p:nvSpPr>
        <p:spPr>
          <a:xfrm>
            <a:off x="-165125" y="3253800"/>
            <a:ext cx="2955000" cy="188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Follow Up Question</a:t>
            </a:r>
            <a:endParaRPr/>
          </a:p>
        </p:txBody>
      </p:sp>
      <p:pic>
        <p:nvPicPr>
          <p:cNvPr id="315" name="Google Shape;315;p38"/>
          <p:cNvPicPr preferRelativeResize="0"/>
          <p:nvPr/>
        </p:nvPicPr>
        <p:blipFill rotWithShape="1">
          <a:blip r:embed="rId3">
            <a:alphaModFix/>
          </a:blip>
          <a:srcRect l="6751" b="5177"/>
          <a:stretch/>
        </p:blipFill>
        <p:spPr>
          <a:xfrm>
            <a:off x="3429100" y="91275"/>
            <a:ext cx="3176600" cy="2018875"/>
          </a:xfrm>
          <a:prstGeom prst="rect">
            <a:avLst/>
          </a:prstGeom>
          <a:noFill/>
          <a:ln>
            <a:noFill/>
          </a:ln>
        </p:spPr>
      </p:pic>
      <p:sp>
        <p:nvSpPr>
          <p:cNvPr id="316" name="Google Shape;316;p38"/>
          <p:cNvSpPr txBox="1"/>
          <p:nvPr/>
        </p:nvSpPr>
        <p:spPr>
          <a:xfrm>
            <a:off x="2397475" y="3699225"/>
            <a:ext cx="6492600" cy="1298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3F3F3"/>
              </a:buClr>
              <a:buSzPts val="1800"/>
              <a:buFont typeface="Times New Roman"/>
              <a:buAutoNum type="arabicPeriod"/>
            </a:pPr>
            <a:r>
              <a:rPr lang="en" sz="1800">
                <a:solidFill>
                  <a:srgbClr val="F3F3F3"/>
                </a:solidFill>
                <a:highlight>
                  <a:srgbClr val="3D85C6"/>
                </a:highlight>
                <a:latin typeface="Times New Roman"/>
                <a:ea typeface="Times New Roman"/>
                <a:cs typeface="Times New Roman"/>
                <a:sym typeface="Times New Roman"/>
              </a:rPr>
              <a:t>Imagine the beaker to be our heart, and the clear water to be our soul, </a:t>
            </a:r>
            <a:r>
              <a:rPr lang="en" sz="1800" u="sng">
                <a:solidFill>
                  <a:srgbClr val="F3F3F3"/>
                </a:solidFill>
                <a:highlight>
                  <a:srgbClr val="3D85C6"/>
                </a:highlight>
                <a:latin typeface="Times New Roman"/>
                <a:ea typeface="Times New Roman"/>
                <a:cs typeface="Times New Roman"/>
                <a:sym typeface="Times New Roman"/>
              </a:rPr>
              <a:t>compare &amp; contrast</a:t>
            </a:r>
            <a:r>
              <a:rPr lang="en" sz="1800">
                <a:solidFill>
                  <a:srgbClr val="F3F3F3"/>
                </a:solidFill>
                <a:highlight>
                  <a:srgbClr val="3D85C6"/>
                </a:highlight>
                <a:latin typeface="Times New Roman"/>
                <a:ea typeface="Times New Roman"/>
                <a:cs typeface="Times New Roman"/>
                <a:sym typeface="Times New Roman"/>
              </a:rPr>
              <a:t> </a:t>
            </a:r>
            <a:r>
              <a:rPr lang="en" sz="1800" b="1" u="sng">
                <a:solidFill>
                  <a:srgbClr val="F3F3F3"/>
                </a:solidFill>
                <a:highlight>
                  <a:srgbClr val="3D85C6"/>
                </a:highlight>
                <a:latin typeface="Times New Roman"/>
                <a:ea typeface="Times New Roman"/>
                <a:cs typeface="Times New Roman"/>
                <a:sym typeface="Times New Roman"/>
              </a:rPr>
              <a:t>diffusion</a:t>
            </a:r>
            <a:r>
              <a:rPr lang="en" sz="1800">
                <a:solidFill>
                  <a:srgbClr val="F3F3F3"/>
                </a:solidFill>
                <a:highlight>
                  <a:srgbClr val="3D85C6"/>
                </a:highlight>
                <a:latin typeface="Times New Roman"/>
                <a:ea typeface="Times New Roman"/>
                <a:cs typeface="Times New Roman"/>
                <a:sym typeface="Times New Roman"/>
              </a:rPr>
              <a:t> to the things that we may put in our heart that hide the </a:t>
            </a:r>
            <a:r>
              <a:rPr lang="en" sz="1800" b="1" u="sng">
                <a:solidFill>
                  <a:srgbClr val="F3F3F3"/>
                </a:solidFill>
                <a:highlight>
                  <a:srgbClr val="3D85C6"/>
                </a:highlight>
                <a:latin typeface="Times New Roman"/>
                <a:ea typeface="Times New Roman"/>
                <a:cs typeface="Times New Roman"/>
                <a:sym typeface="Times New Roman"/>
              </a:rPr>
              <a:t>light</a:t>
            </a:r>
            <a:r>
              <a:rPr lang="en" sz="1800">
                <a:solidFill>
                  <a:srgbClr val="F3F3F3"/>
                </a:solidFill>
                <a:highlight>
                  <a:srgbClr val="3D85C6"/>
                </a:highlight>
                <a:latin typeface="Times New Roman"/>
                <a:ea typeface="Times New Roman"/>
                <a:cs typeface="Times New Roman"/>
                <a:sym typeface="Times New Roman"/>
              </a:rPr>
              <a:t> that the Lord has placed in us</a:t>
            </a:r>
            <a:endParaRPr sz="1800">
              <a:solidFill>
                <a:srgbClr val="F3F3F3"/>
              </a:solidFill>
              <a:highlight>
                <a:srgbClr val="3D85C6"/>
              </a:highlight>
              <a:latin typeface="Times New Roman"/>
              <a:ea typeface="Times New Roman"/>
              <a:cs typeface="Times New Roman"/>
              <a:sym typeface="Times New Roman"/>
            </a:endParaRPr>
          </a:p>
          <a:p>
            <a:pPr marL="914400" lvl="0" indent="0" algn="l" rtl="0">
              <a:spcBef>
                <a:spcPts val="0"/>
              </a:spcBef>
              <a:spcAft>
                <a:spcPts val="0"/>
              </a:spcAft>
              <a:buNone/>
            </a:pPr>
            <a:r>
              <a:rPr lang="en" sz="1800">
                <a:solidFill>
                  <a:srgbClr val="F3F3F3"/>
                </a:solidFill>
                <a:highlight>
                  <a:srgbClr val="3D85C6"/>
                </a:highlight>
                <a:latin typeface="Times New Roman"/>
                <a:ea typeface="Times New Roman"/>
                <a:cs typeface="Times New Roman"/>
                <a:sym typeface="Times New Roman"/>
              </a:rPr>
              <a:t>→ (Diffusion of a substance vs. Sin)</a:t>
            </a:r>
            <a:endParaRPr sz="1800">
              <a:solidFill>
                <a:srgbClr val="F3F3F3"/>
              </a:solidFill>
              <a:highlight>
                <a:srgbClr val="3D85C6"/>
              </a:highlight>
              <a:latin typeface="Times New Roman"/>
              <a:ea typeface="Times New Roman"/>
              <a:cs typeface="Times New Roman"/>
              <a:sym typeface="Times New Roman"/>
            </a:endParaRPr>
          </a:p>
          <a:p>
            <a:pPr marL="0" lvl="0" indent="0" algn="l" rtl="0">
              <a:spcBef>
                <a:spcPts val="0"/>
              </a:spcBef>
              <a:spcAft>
                <a:spcPts val="0"/>
              </a:spcAft>
              <a:buNone/>
            </a:pPr>
            <a:endParaRPr sz="1800">
              <a:solidFill>
                <a:srgbClr val="F3F3F3"/>
              </a:solidFill>
              <a:highlight>
                <a:srgbClr val="3D85C6"/>
              </a:highlight>
              <a:latin typeface="Times New Roman"/>
              <a:ea typeface="Times New Roman"/>
              <a:cs typeface="Times New Roman"/>
              <a:sym typeface="Times New Roman"/>
            </a:endParaRPr>
          </a:p>
        </p:txBody>
      </p:sp>
      <p:sp>
        <p:nvSpPr>
          <p:cNvPr id="317" name="Google Shape;317;p38"/>
          <p:cNvSpPr txBox="1"/>
          <p:nvPr/>
        </p:nvSpPr>
        <p:spPr>
          <a:xfrm>
            <a:off x="71025" y="375375"/>
            <a:ext cx="3307200" cy="255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3C78D8"/>
                </a:solidFill>
              </a:rPr>
              <a:t>What are you giving your eyes to? What are you feeding on? What is your spiritual diet? Whatever we watch, listen to, read is what we are feeding on. And based on what we are feeding on is what we become. How does this affect us?</a:t>
            </a:r>
            <a:endParaRPr sz="1800">
              <a:solidFill>
                <a:srgbClr val="3C78D8"/>
              </a:solidFill>
              <a:latin typeface="Roboto"/>
              <a:ea typeface="Roboto"/>
              <a:cs typeface="Roboto"/>
              <a:sym typeface="Roboto"/>
            </a:endParaRPr>
          </a:p>
        </p:txBody>
      </p:sp>
      <p:pic>
        <p:nvPicPr>
          <p:cNvPr id="318" name="Google Shape;318;p38"/>
          <p:cNvPicPr preferRelativeResize="0"/>
          <p:nvPr/>
        </p:nvPicPr>
        <p:blipFill>
          <a:blip r:embed="rId4">
            <a:alphaModFix/>
          </a:blip>
          <a:stretch>
            <a:fillRect/>
          </a:stretch>
        </p:blipFill>
        <p:spPr>
          <a:xfrm>
            <a:off x="6299124" y="994450"/>
            <a:ext cx="2590950" cy="2590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22"/>
        <p:cNvGrpSpPr/>
        <p:nvPr/>
      </p:nvGrpSpPr>
      <p:grpSpPr>
        <a:xfrm>
          <a:off x="0" y="0"/>
          <a:ext cx="0" cy="0"/>
          <a:chOff x="0" y="0"/>
          <a:chExt cx="0" cy="0"/>
        </a:xfrm>
      </p:grpSpPr>
      <p:sp>
        <p:nvSpPr>
          <p:cNvPr id="323" name="Google Shape;323;p39"/>
          <p:cNvSpPr/>
          <p:nvPr/>
        </p:nvSpPr>
        <p:spPr>
          <a:xfrm>
            <a:off x="405800" y="943475"/>
            <a:ext cx="5366700" cy="39057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9"/>
          <p:cNvSpPr/>
          <p:nvPr/>
        </p:nvSpPr>
        <p:spPr>
          <a:xfrm>
            <a:off x="3601675" y="1004575"/>
            <a:ext cx="5366700" cy="3905700"/>
          </a:xfrm>
          <a:prstGeom prst="ellipse">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9"/>
          <p:cNvSpPr txBox="1"/>
          <p:nvPr/>
        </p:nvSpPr>
        <p:spPr>
          <a:xfrm>
            <a:off x="1004325" y="314875"/>
            <a:ext cx="32262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Roboto"/>
                <a:ea typeface="Roboto"/>
                <a:cs typeface="Roboto"/>
                <a:sym typeface="Roboto"/>
              </a:rPr>
              <a:t>Diffusion of a substance</a:t>
            </a:r>
            <a:endParaRPr sz="3600" b="1">
              <a:latin typeface="Roboto"/>
              <a:ea typeface="Roboto"/>
              <a:cs typeface="Roboto"/>
              <a:sym typeface="Roboto"/>
            </a:endParaRPr>
          </a:p>
        </p:txBody>
      </p:sp>
      <p:sp>
        <p:nvSpPr>
          <p:cNvPr id="326" name="Google Shape;326;p39"/>
          <p:cNvSpPr txBox="1"/>
          <p:nvPr/>
        </p:nvSpPr>
        <p:spPr>
          <a:xfrm>
            <a:off x="5838625" y="314875"/>
            <a:ext cx="2377800" cy="62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FFFFFF"/>
                </a:solidFill>
                <a:latin typeface="Roboto"/>
                <a:ea typeface="Roboto"/>
                <a:cs typeface="Roboto"/>
                <a:sym typeface="Roboto"/>
              </a:rPr>
              <a:t>Diffusion of Sin</a:t>
            </a:r>
            <a:endParaRPr sz="3600" b="1">
              <a:solidFill>
                <a:srgbClr val="FFFFFF"/>
              </a:solidFill>
              <a:latin typeface="Roboto"/>
              <a:ea typeface="Roboto"/>
              <a:cs typeface="Roboto"/>
              <a:sym typeface="Roboto"/>
            </a:endParaRPr>
          </a:p>
        </p:txBody>
      </p:sp>
      <p:sp>
        <p:nvSpPr>
          <p:cNvPr id="327" name="Google Shape;327;p39"/>
          <p:cNvSpPr txBox="1"/>
          <p:nvPr/>
        </p:nvSpPr>
        <p:spPr>
          <a:xfrm>
            <a:off x="4125600" y="1522350"/>
            <a:ext cx="11802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Roboto"/>
                <a:ea typeface="Roboto"/>
                <a:cs typeface="Roboto"/>
                <a:sym typeface="Roboto"/>
              </a:rPr>
              <a:t>Bo</a:t>
            </a:r>
            <a:r>
              <a:rPr lang="en" sz="3600" b="1">
                <a:solidFill>
                  <a:srgbClr val="FFFFFF"/>
                </a:solidFill>
                <a:latin typeface="Roboto"/>
                <a:ea typeface="Roboto"/>
                <a:cs typeface="Roboto"/>
                <a:sym typeface="Roboto"/>
              </a:rPr>
              <a:t>th</a:t>
            </a:r>
            <a:endParaRPr sz="3600" b="1">
              <a:solidFill>
                <a:srgbClr val="FFFFFF"/>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0"/>
          <p:cNvSpPr txBox="1">
            <a:spLocks noGrp="1"/>
          </p:cNvSpPr>
          <p:nvPr>
            <p:ph type="title"/>
          </p:nvPr>
        </p:nvSpPr>
        <p:spPr>
          <a:xfrm>
            <a:off x="118925" y="3253800"/>
            <a:ext cx="2497800" cy="188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Follow Up Question 2</a:t>
            </a:r>
            <a:endParaRPr/>
          </a:p>
        </p:txBody>
      </p:sp>
      <p:pic>
        <p:nvPicPr>
          <p:cNvPr id="333" name="Google Shape;333;p40"/>
          <p:cNvPicPr preferRelativeResize="0"/>
          <p:nvPr/>
        </p:nvPicPr>
        <p:blipFill rotWithShape="1">
          <a:blip r:embed="rId3">
            <a:alphaModFix/>
          </a:blip>
          <a:srcRect l="6751" b="5177"/>
          <a:stretch/>
        </p:blipFill>
        <p:spPr>
          <a:xfrm>
            <a:off x="2648975" y="659400"/>
            <a:ext cx="4202774" cy="2671050"/>
          </a:xfrm>
          <a:prstGeom prst="rect">
            <a:avLst/>
          </a:prstGeom>
          <a:noFill/>
          <a:ln>
            <a:noFill/>
          </a:ln>
        </p:spPr>
      </p:pic>
      <p:sp>
        <p:nvSpPr>
          <p:cNvPr id="334" name="Google Shape;334;p40"/>
          <p:cNvSpPr txBox="1"/>
          <p:nvPr/>
        </p:nvSpPr>
        <p:spPr>
          <a:xfrm>
            <a:off x="2434850" y="3658650"/>
            <a:ext cx="6492600" cy="1298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3F3F3"/>
              </a:buClr>
              <a:buSzPts val="1800"/>
              <a:buFont typeface="Times New Roman"/>
              <a:buAutoNum type="arabicPeriod"/>
            </a:pPr>
            <a:r>
              <a:rPr lang="en" sz="1800">
                <a:solidFill>
                  <a:srgbClr val="F3F3F3"/>
                </a:solidFill>
                <a:highlight>
                  <a:srgbClr val="3D85C6"/>
                </a:highlight>
                <a:latin typeface="Times New Roman"/>
                <a:ea typeface="Times New Roman"/>
                <a:cs typeface="Times New Roman"/>
                <a:sym typeface="Times New Roman"/>
              </a:rPr>
              <a:t>Now, imagine the beaker to be our heart, and the clear water to be our soul, </a:t>
            </a:r>
            <a:r>
              <a:rPr lang="en" sz="1800" u="sng">
                <a:solidFill>
                  <a:srgbClr val="F3F3F3"/>
                </a:solidFill>
                <a:highlight>
                  <a:srgbClr val="3D85C6"/>
                </a:highlight>
                <a:latin typeface="Times New Roman"/>
                <a:ea typeface="Times New Roman"/>
                <a:cs typeface="Times New Roman"/>
                <a:sym typeface="Times New Roman"/>
              </a:rPr>
              <a:t>compare &amp; contrast</a:t>
            </a:r>
            <a:r>
              <a:rPr lang="en" sz="1800">
                <a:solidFill>
                  <a:srgbClr val="F3F3F3"/>
                </a:solidFill>
                <a:highlight>
                  <a:srgbClr val="3D85C6"/>
                </a:highlight>
                <a:latin typeface="Times New Roman"/>
                <a:ea typeface="Times New Roman"/>
                <a:cs typeface="Times New Roman"/>
                <a:sym typeface="Times New Roman"/>
              </a:rPr>
              <a:t> </a:t>
            </a:r>
            <a:r>
              <a:rPr lang="en" sz="1800" b="1" u="sng">
                <a:solidFill>
                  <a:srgbClr val="F3F3F3"/>
                </a:solidFill>
                <a:highlight>
                  <a:srgbClr val="3D85C6"/>
                </a:highlight>
                <a:latin typeface="Times New Roman"/>
                <a:ea typeface="Times New Roman"/>
                <a:cs typeface="Times New Roman"/>
                <a:sym typeface="Times New Roman"/>
              </a:rPr>
              <a:t>diffusion of a substance</a:t>
            </a:r>
            <a:r>
              <a:rPr lang="en" sz="1800">
                <a:solidFill>
                  <a:srgbClr val="F3F3F3"/>
                </a:solidFill>
                <a:highlight>
                  <a:srgbClr val="3D85C6"/>
                </a:highlight>
                <a:latin typeface="Times New Roman"/>
                <a:ea typeface="Times New Roman"/>
                <a:cs typeface="Times New Roman"/>
                <a:sym typeface="Times New Roman"/>
              </a:rPr>
              <a:t> to the diffusion of the </a:t>
            </a:r>
            <a:r>
              <a:rPr lang="en" sz="1800" b="1" u="sng">
                <a:solidFill>
                  <a:srgbClr val="F3F3F3"/>
                </a:solidFill>
                <a:highlight>
                  <a:srgbClr val="3D85C6"/>
                </a:highlight>
                <a:latin typeface="Times New Roman"/>
                <a:ea typeface="Times New Roman"/>
                <a:cs typeface="Times New Roman"/>
                <a:sym typeface="Times New Roman"/>
              </a:rPr>
              <a:t>love</a:t>
            </a:r>
            <a:r>
              <a:rPr lang="en" sz="1800">
                <a:solidFill>
                  <a:srgbClr val="F3F3F3"/>
                </a:solidFill>
                <a:highlight>
                  <a:srgbClr val="3D85C6"/>
                </a:highlight>
                <a:latin typeface="Times New Roman"/>
                <a:ea typeface="Times New Roman"/>
                <a:cs typeface="Times New Roman"/>
                <a:sym typeface="Times New Roman"/>
              </a:rPr>
              <a:t> of God (1 John 4:8)</a:t>
            </a:r>
            <a:endParaRPr sz="1800">
              <a:solidFill>
                <a:srgbClr val="F3F3F3"/>
              </a:solidFill>
              <a:highlight>
                <a:srgbClr val="3D85C6"/>
              </a:highlight>
              <a:latin typeface="Times New Roman"/>
              <a:ea typeface="Times New Roman"/>
              <a:cs typeface="Times New Roman"/>
              <a:sym typeface="Times New Roman"/>
            </a:endParaRPr>
          </a:p>
          <a:p>
            <a:pPr marL="914400" lvl="0" indent="0" algn="l" rtl="0">
              <a:spcBef>
                <a:spcPts val="0"/>
              </a:spcBef>
              <a:spcAft>
                <a:spcPts val="0"/>
              </a:spcAft>
              <a:buNone/>
            </a:pPr>
            <a:r>
              <a:rPr lang="en" sz="1800">
                <a:solidFill>
                  <a:srgbClr val="F3F3F3"/>
                </a:solidFill>
                <a:highlight>
                  <a:srgbClr val="3D85C6"/>
                </a:highlight>
                <a:latin typeface="Times New Roman"/>
                <a:ea typeface="Times New Roman"/>
                <a:cs typeface="Times New Roman"/>
                <a:sym typeface="Times New Roman"/>
              </a:rPr>
              <a:t>→ (Diffusion vs. Love of God)</a:t>
            </a:r>
            <a:endParaRPr sz="1800">
              <a:solidFill>
                <a:srgbClr val="F3F3F3"/>
              </a:solidFill>
              <a:highlight>
                <a:srgbClr val="3D85C6"/>
              </a:highlight>
              <a:latin typeface="Times New Roman"/>
              <a:ea typeface="Times New Roman"/>
              <a:cs typeface="Times New Roman"/>
              <a:sym typeface="Times New Roman"/>
            </a:endParaRPr>
          </a:p>
          <a:p>
            <a:pPr marL="0" lvl="0" indent="0" algn="l" rtl="0">
              <a:spcBef>
                <a:spcPts val="0"/>
              </a:spcBef>
              <a:spcAft>
                <a:spcPts val="0"/>
              </a:spcAft>
              <a:buNone/>
            </a:pPr>
            <a:endParaRPr sz="1800">
              <a:solidFill>
                <a:srgbClr val="F3F3F3"/>
              </a:solidFill>
              <a:highlight>
                <a:srgbClr val="3D85C6"/>
              </a:highlight>
              <a:latin typeface="Times New Roman"/>
              <a:ea typeface="Times New Roman"/>
              <a:cs typeface="Times New Roman"/>
              <a:sym typeface="Times New Roman"/>
            </a:endParaRPr>
          </a:p>
        </p:txBody>
      </p:sp>
      <p:pic>
        <p:nvPicPr>
          <p:cNvPr id="335" name="Google Shape;335;p40"/>
          <p:cNvPicPr preferRelativeResize="0"/>
          <p:nvPr/>
        </p:nvPicPr>
        <p:blipFill>
          <a:blip r:embed="rId4">
            <a:alphaModFix/>
          </a:blip>
          <a:stretch>
            <a:fillRect/>
          </a:stretch>
        </p:blipFill>
        <p:spPr>
          <a:xfrm>
            <a:off x="10" y="0"/>
            <a:ext cx="2828166" cy="2671050"/>
          </a:xfrm>
          <a:prstGeom prst="rect">
            <a:avLst/>
          </a:prstGeom>
          <a:noFill/>
          <a:ln>
            <a:noFill/>
          </a:ln>
        </p:spPr>
      </p:pic>
      <p:pic>
        <p:nvPicPr>
          <p:cNvPr id="336" name="Google Shape;336;p40"/>
          <p:cNvPicPr preferRelativeResize="0"/>
          <p:nvPr/>
        </p:nvPicPr>
        <p:blipFill>
          <a:blip r:embed="rId5">
            <a:alphaModFix/>
          </a:blip>
          <a:stretch>
            <a:fillRect/>
          </a:stretch>
        </p:blipFill>
        <p:spPr>
          <a:xfrm>
            <a:off x="6646175" y="223200"/>
            <a:ext cx="2497823" cy="333044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0"/>
        <p:cNvGrpSpPr/>
        <p:nvPr/>
      </p:nvGrpSpPr>
      <p:grpSpPr>
        <a:xfrm>
          <a:off x="0" y="0"/>
          <a:ext cx="0" cy="0"/>
          <a:chOff x="0" y="0"/>
          <a:chExt cx="0" cy="0"/>
        </a:xfrm>
      </p:grpSpPr>
      <p:sp>
        <p:nvSpPr>
          <p:cNvPr id="341" name="Google Shape;341;p41"/>
          <p:cNvSpPr/>
          <p:nvPr/>
        </p:nvSpPr>
        <p:spPr>
          <a:xfrm>
            <a:off x="405800" y="943475"/>
            <a:ext cx="5366700" cy="3905700"/>
          </a:xfrm>
          <a:prstGeom prst="ellips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1"/>
          <p:cNvSpPr/>
          <p:nvPr/>
        </p:nvSpPr>
        <p:spPr>
          <a:xfrm>
            <a:off x="3601675" y="1004575"/>
            <a:ext cx="5366700" cy="3905700"/>
          </a:xfrm>
          <a:prstGeom prst="ellipse">
            <a:avLst/>
          </a:prstGeom>
          <a:no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1"/>
          <p:cNvSpPr txBox="1"/>
          <p:nvPr/>
        </p:nvSpPr>
        <p:spPr>
          <a:xfrm>
            <a:off x="1004325" y="314875"/>
            <a:ext cx="32262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Roboto"/>
                <a:ea typeface="Roboto"/>
                <a:cs typeface="Roboto"/>
                <a:sym typeface="Roboto"/>
              </a:rPr>
              <a:t>Diffusion of a substance  </a:t>
            </a:r>
            <a:endParaRPr sz="3600" b="1">
              <a:latin typeface="Roboto"/>
              <a:ea typeface="Roboto"/>
              <a:cs typeface="Roboto"/>
              <a:sym typeface="Roboto"/>
            </a:endParaRPr>
          </a:p>
        </p:txBody>
      </p:sp>
      <p:sp>
        <p:nvSpPr>
          <p:cNvPr id="344" name="Google Shape;344;p41"/>
          <p:cNvSpPr txBox="1"/>
          <p:nvPr/>
        </p:nvSpPr>
        <p:spPr>
          <a:xfrm>
            <a:off x="4621225" y="314875"/>
            <a:ext cx="40323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FFFFFF"/>
                </a:solidFill>
                <a:latin typeface="Roboto"/>
                <a:ea typeface="Roboto"/>
                <a:cs typeface="Roboto"/>
                <a:sym typeface="Roboto"/>
              </a:rPr>
              <a:t>Love of God</a:t>
            </a:r>
            <a:endParaRPr sz="3600" b="1">
              <a:solidFill>
                <a:srgbClr val="FFFFFF"/>
              </a:solidFill>
              <a:latin typeface="Roboto"/>
              <a:ea typeface="Roboto"/>
              <a:cs typeface="Roboto"/>
              <a:sym typeface="Roboto"/>
            </a:endParaRPr>
          </a:p>
        </p:txBody>
      </p:sp>
      <p:sp>
        <p:nvSpPr>
          <p:cNvPr id="345" name="Google Shape;345;p41"/>
          <p:cNvSpPr txBox="1"/>
          <p:nvPr/>
        </p:nvSpPr>
        <p:spPr>
          <a:xfrm>
            <a:off x="4125600" y="1522350"/>
            <a:ext cx="1180200" cy="6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Roboto"/>
                <a:ea typeface="Roboto"/>
                <a:cs typeface="Roboto"/>
                <a:sym typeface="Roboto"/>
              </a:rPr>
              <a:t>Bo</a:t>
            </a:r>
            <a:r>
              <a:rPr lang="en" sz="3600" b="1">
                <a:solidFill>
                  <a:srgbClr val="FFFFFF"/>
                </a:solidFill>
                <a:latin typeface="Roboto"/>
                <a:ea typeface="Roboto"/>
                <a:cs typeface="Roboto"/>
                <a:sym typeface="Roboto"/>
              </a:rPr>
              <a:t>th</a:t>
            </a:r>
            <a:endParaRPr sz="3600" b="1">
              <a:solidFill>
                <a:srgbClr val="FFFFFF"/>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21900" y="0"/>
            <a:ext cx="45501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&amp; Engineering Practices</a:t>
            </a:r>
            <a:endParaRPr/>
          </a:p>
        </p:txBody>
      </p:sp>
      <p:sp>
        <p:nvSpPr>
          <p:cNvPr id="81" name="Google Shape;81;p15"/>
          <p:cNvSpPr txBox="1">
            <a:spLocks noGrp="1"/>
          </p:cNvSpPr>
          <p:nvPr>
            <p:ph type="body" idx="1"/>
          </p:nvPr>
        </p:nvSpPr>
        <p:spPr>
          <a:xfrm>
            <a:off x="4572000" y="235400"/>
            <a:ext cx="4234200" cy="124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PRACTICE 1- </a:t>
            </a:r>
            <a:r>
              <a:rPr lang="en" sz="3000" b="1">
                <a:solidFill>
                  <a:srgbClr val="3D85C6"/>
                </a:solidFill>
              </a:rPr>
              <a:t>Asking Questions</a:t>
            </a:r>
            <a:endParaRPr sz="3000" b="1">
              <a:solidFill>
                <a:srgbClr val="3D85C6"/>
              </a:solidFill>
            </a:endParaRPr>
          </a:p>
          <a:p>
            <a:pPr marL="457200" lvl="0" indent="-317500" algn="l" rtl="0">
              <a:spcBef>
                <a:spcPts val="1600"/>
              </a:spcBef>
              <a:spcAft>
                <a:spcPts val="0"/>
              </a:spcAft>
              <a:buClr>
                <a:srgbClr val="3D85C6"/>
              </a:buClr>
              <a:buSzPts val="1400"/>
              <a:buChar char="●"/>
            </a:pPr>
            <a:r>
              <a:rPr lang="en" sz="1400" b="1">
                <a:solidFill>
                  <a:srgbClr val="3D85C6"/>
                </a:solidFill>
              </a:rPr>
              <a:t>Define a problem→ Ask a question</a:t>
            </a:r>
            <a:endParaRPr sz="1400" b="1">
              <a:solidFill>
                <a:srgbClr val="3D85C6"/>
              </a:solidFill>
            </a:endParaRPr>
          </a:p>
          <a:p>
            <a:pPr marL="457200" lvl="0" indent="-317500" algn="l" rtl="0">
              <a:spcBef>
                <a:spcPts val="0"/>
              </a:spcBef>
              <a:spcAft>
                <a:spcPts val="0"/>
              </a:spcAft>
              <a:buClr>
                <a:srgbClr val="FF9900"/>
              </a:buClr>
              <a:buSzPts val="1400"/>
              <a:buChar char="●"/>
            </a:pPr>
            <a:r>
              <a:rPr lang="en" sz="1400" b="1">
                <a:solidFill>
                  <a:srgbClr val="FF9900"/>
                </a:solidFill>
              </a:rPr>
              <a:t>Science: </a:t>
            </a:r>
            <a:r>
              <a:rPr lang="en" sz="1400">
                <a:solidFill>
                  <a:srgbClr val="FF9900"/>
                </a:solidFill>
              </a:rPr>
              <a:t>Explains Phenomenon</a:t>
            </a:r>
            <a:endParaRPr sz="1400">
              <a:solidFill>
                <a:srgbClr val="FF9900"/>
              </a:solidFill>
            </a:endParaRPr>
          </a:p>
          <a:p>
            <a:pPr marL="457200" lvl="0" indent="-317500" algn="l" rtl="0">
              <a:spcBef>
                <a:spcPts val="0"/>
              </a:spcBef>
              <a:spcAft>
                <a:spcPts val="0"/>
              </a:spcAft>
              <a:buClr>
                <a:srgbClr val="FF9900"/>
              </a:buClr>
              <a:buSzPts val="1400"/>
              <a:buChar char="●"/>
            </a:pPr>
            <a:r>
              <a:rPr lang="en" sz="1400" b="1">
                <a:solidFill>
                  <a:srgbClr val="FF9900"/>
                </a:solidFill>
              </a:rPr>
              <a:t>Engineering: </a:t>
            </a:r>
            <a:r>
              <a:rPr lang="en" sz="1400">
                <a:solidFill>
                  <a:srgbClr val="FF9900"/>
                </a:solidFill>
              </a:rPr>
              <a:t>fulfills human need</a:t>
            </a:r>
            <a:endParaRPr sz="1400">
              <a:solidFill>
                <a:srgbClr val="FF9900"/>
              </a:solidFill>
            </a:endParaRPr>
          </a:p>
        </p:txBody>
      </p:sp>
      <p:pic>
        <p:nvPicPr>
          <p:cNvPr id="82" name="Google Shape;82;p15"/>
          <p:cNvPicPr preferRelativeResize="0"/>
          <p:nvPr/>
        </p:nvPicPr>
        <p:blipFill>
          <a:blip r:embed="rId3">
            <a:alphaModFix/>
          </a:blip>
          <a:stretch>
            <a:fillRect/>
          </a:stretch>
        </p:blipFill>
        <p:spPr>
          <a:xfrm>
            <a:off x="4856775" y="2286000"/>
            <a:ext cx="3810000" cy="2857500"/>
          </a:xfrm>
          <a:prstGeom prst="rect">
            <a:avLst/>
          </a:prstGeom>
          <a:noFill/>
          <a:ln>
            <a:noFill/>
          </a:ln>
        </p:spPr>
      </p:pic>
      <p:pic>
        <p:nvPicPr>
          <p:cNvPr id="83" name="Google Shape;83;p15"/>
          <p:cNvPicPr preferRelativeResize="0"/>
          <p:nvPr/>
        </p:nvPicPr>
        <p:blipFill>
          <a:blip r:embed="rId4">
            <a:alphaModFix/>
          </a:blip>
          <a:stretch>
            <a:fillRect/>
          </a:stretch>
        </p:blipFill>
        <p:spPr>
          <a:xfrm>
            <a:off x="0" y="1865138"/>
            <a:ext cx="2745028" cy="1828875"/>
          </a:xfrm>
          <a:prstGeom prst="rect">
            <a:avLst/>
          </a:prstGeom>
          <a:noFill/>
          <a:ln>
            <a:noFill/>
          </a:ln>
        </p:spPr>
      </p:pic>
      <p:pic>
        <p:nvPicPr>
          <p:cNvPr id="84" name="Google Shape;84;p15"/>
          <p:cNvPicPr preferRelativeResize="0"/>
          <p:nvPr/>
        </p:nvPicPr>
        <p:blipFill>
          <a:blip r:embed="rId5">
            <a:alphaModFix/>
          </a:blip>
          <a:stretch>
            <a:fillRect/>
          </a:stretch>
        </p:blipFill>
        <p:spPr>
          <a:xfrm>
            <a:off x="1247375" y="3238775"/>
            <a:ext cx="3047550" cy="1904723"/>
          </a:xfrm>
          <a:prstGeom prst="rect">
            <a:avLst/>
          </a:prstGeom>
          <a:noFill/>
          <a:ln>
            <a:noFill/>
          </a:ln>
        </p:spPr>
      </p:pic>
      <p:pic>
        <p:nvPicPr>
          <p:cNvPr id="85" name="Google Shape;85;p15"/>
          <p:cNvPicPr preferRelativeResize="0"/>
          <p:nvPr/>
        </p:nvPicPr>
        <p:blipFill>
          <a:blip r:embed="rId6">
            <a:alphaModFix/>
          </a:blip>
          <a:stretch>
            <a:fillRect/>
          </a:stretch>
        </p:blipFill>
        <p:spPr>
          <a:xfrm>
            <a:off x="1614475" y="904825"/>
            <a:ext cx="2680450" cy="1433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2"/>
          <p:cNvSpPr txBox="1">
            <a:spLocks noGrp="1"/>
          </p:cNvSpPr>
          <p:nvPr>
            <p:ph type="title"/>
          </p:nvPr>
        </p:nvSpPr>
        <p:spPr>
          <a:xfrm>
            <a:off x="50700" y="156000"/>
            <a:ext cx="3702900" cy="256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oboto"/>
                <a:ea typeface="Roboto"/>
                <a:cs typeface="Roboto"/>
                <a:sym typeface="Roboto"/>
              </a:rPr>
              <a:t>Matthew 6:22-23</a:t>
            </a:r>
            <a:endParaRPr sz="1800" b="1">
              <a:latin typeface="Roboto"/>
              <a:ea typeface="Roboto"/>
              <a:cs typeface="Roboto"/>
              <a:sym typeface="Roboto"/>
            </a:endParaRPr>
          </a:p>
          <a:p>
            <a:pPr marL="0" lvl="0" indent="0" algn="l" rtl="0">
              <a:spcBef>
                <a:spcPts val="0"/>
              </a:spcBef>
              <a:spcAft>
                <a:spcPts val="0"/>
              </a:spcAft>
              <a:buNone/>
            </a:pPr>
            <a:r>
              <a:rPr lang="en" sz="1400">
                <a:solidFill>
                  <a:srgbClr val="3D85C6"/>
                </a:solidFill>
                <a:latin typeface="Roboto"/>
                <a:ea typeface="Roboto"/>
                <a:cs typeface="Roboto"/>
                <a:sym typeface="Roboto"/>
              </a:rPr>
              <a:t>The eye is the lamp of the body. So, if your eye is healthy, your whole body will be full of light, but if your eye is bad, your whole body will be full of darkness. If then the light in you is darkness, how great is the darkness!</a:t>
            </a:r>
            <a:endParaRPr sz="1400" b="1">
              <a:solidFill>
                <a:srgbClr val="3D85C6"/>
              </a:solidFill>
              <a:latin typeface="Roboto"/>
              <a:ea typeface="Roboto"/>
              <a:cs typeface="Roboto"/>
              <a:sym typeface="Roboto"/>
            </a:endParaRPr>
          </a:p>
        </p:txBody>
      </p:sp>
      <p:sp>
        <p:nvSpPr>
          <p:cNvPr id="351" name="Google Shape;351;p42"/>
          <p:cNvSpPr txBox="1"/>
          <p:nvPr/>
        </p:nvSpPr>
        <p:spPr>
          <a:xfrm>
            <a:off x="3834800" y="304350"/>
            <a:ext cx="5041800" cy="1389900"/>
          </a:xfrm>
          <a:prstGeom prst="rect">
            <a:avLst/>
          </a:prstGeom>
          <a:noFill/>
          <a:ln>
            <a:noFill/>
          </a:ln>
        </p:spPr>
        <p:txBody>
          <a:bodyPr spcFirstLastPara="1" wrap="square" lIns="114300" tIns="91425" rIns="91425" bIns="91425" anchor="t" anchorCtr="0">
            <a:noAutofit/>
          </a:bodyPr>
          <a:lstStyle/>
          <a:p>
            <a:pPr marL="0" lvl="0" indent="0" algn="l" rtl="0">
              <a:spcBef>
                <a:spcPts val="0"/>
              </a:spcBef>
              <a:spcAft>
                <a:spcPts val="0"/>
              </a:spcAft>
              <a:buNone/>
            </a:pPr>
            <a:r>
              <a:rPr lang="en" sz="1800" b="1">
                <a:highlight>
                  <a:srgbClr val="FFFFFF"/>
                </a:highlight>
                <a:latin typeface="Roboto"/>
                <a:ea typeface="Roboto"/>
                <a:cs typeface="Roboto"/>
                <a:sym typeface="Roboto"/>
              </a:rPr>
              <a:t>2 Corinthians 4:6 </a:t>
            </a:r>
            <a:endParaRPr sz="1800" b="1">
              <a:highlight>
                <a:srgbClr val="FFFFFF"/>
              </a:highlight>
              <a:latin typeface="Roboto"/>
              <a:ea typeface="Roboto"/>
              <a:cs typeface="Roboto"/>
              <a:sym typeface="Roboto"/>
            </a:endParaRPr>
          </a:p>
          <a:p>
            <a:pPr marL="0" lvl="0" indent="0" algn="l" rtl="0">
              <a:spcBef>
                <a:spcPts val="0"/>
              </a:spcBef>
              <a:spcAft>
                <a:spcPts val="0"/>
              </a:spcAft>
              <a:buNone/>
            </a:pPr>
            <a:r>
              <a:rPr lang="en">
                <a:solidFill>
                  <a:srgbClr val="3D85C6"/>
                </a:solidFill>
                <a:highlight>
                  <a:srgbClr val="FFFFFF"/>
                </a:highlight>
                <a:latin typeface="Roboto"/>
                <a:ea typeface="Roboto"/>
                <a:cs typeface="Roboto"/>
                <a:sym typeface="Roboto"/>
              </a:rPr>
              <a:t>For God, who said, "Let light shine out of darkness," made his light shine in our hearts to give us the light of the knowledge of God's glory displayed in the face of Christ.</a:t>
            </a:r>
            <a:endParaRPr>
              <a:solidFill>
                <a:srgbClr val="3D85C6"/>
              </a:solidFill>
              <a:latin typeface="Roboto"/>
              <a:ea typeface="Roboto"/>
              <a:cs typeface="Roboto"/>
              <a:sym typeface="Roboto"/>
            </a:endParaRPr>
          </a:p>
        </p:txBody>
      </p:sp>
      <p:sp>
        <p:nvSpPr>
          <p:cNvPr id="352" name="Google Shape;352;p42"/>
          <p:cNvSpPr txBox="1"/>
          <p:nvPr/>
        </p:nvSpPr>
        <p:spPr>
          <a:xfrm>
            <a:off x="3926100" y="3135000"/>
            <a:ext cx="5041800" cy="1389900"/>
          </a:xfrm>
          <a:prstGeom prst="rect">
            <a:avLst/>
          </a:prstGeom>
          <a:noFill/>
          <a:ln>
            <a:noFill/>
          </a:ln>
        </p:spPr>
        <p:txBody>
          <a:bodyPr spcFirstLastPara="1" wrap="square" lIns="114300" tIns="91425" rIns="91425" bIns="91425" anchor="t" anchorCtr="0">
            <a:noAutofit/>
          </a:bodyPr>
          <a:lstStyle/>
          <a:p>
            <a:pPr marL="0" lvl="0" indent="0" algn="l" rtl="0">
              <a:spcBef>
                <a:spcPts val="0"/>
              </a:spcBef>
              <a:spcAft>
                <a:spcPts val="0"/>
              </a:spcAft>
              <a:buNone/>
            </a:pPr>
            <a:r>
              <a:rPr lang="en" sz="1800" b="1">
                <a:highlight>
                  <a:srgbClr val="FFFFFF"/>
                </a:highlight>
                <a:latin typeface="Roboto"/>
                <a:ea typeface="Roboto"/>
                <a:cs typeface="Roboto"/>
                <a:sym typeface="Roboto"/>
              </a:rPr>
              <a:t>1 John 1:9</a:t>
            </a:r>
            <a:endParaRPr sz="1800" b="1">
              <a:highlight>
                <a:srgbClr val="FFFFFF"/>
              </a:highlight>
              <a:latin typeface="Roboto"/>
              <a:ea typeface="Roboto"/>
              <a:cs typeface="Roboto"/>
              <a:sym typeface="Roboto"/>
            </a:endParaRPr>
          </a:p>
          <a:p>
            <a:pPr marL="0" lvl="0" indent="0" algn="l" rtl="0">
              <a:spcBef>
                <a:spcPts val="0"/>
              </a:spcBef>
              <a:spcAft>
                <a:spcPts val="0"/>
              </a:spcAft>
              <a:buNone/>
            </a:pPr>
            <a:r>
              <a:rPr lang="en">
                <a:solidFill>
                  <a:srgbClr val="3D85C6"/>
                </a:solidFill>
                <a:highlight>
                  <a:srgbClr val="FFFFFF"/>
                </a:highlight>
                <a:latin typeface="Roboto"/>
                <a:ea typeface="Roboto"/>
                <a:cs typeface="Roboto"/>
                <a:sym typeface="Roboto"/>
              </a:rPr>
              <a:t>If we confess our sins, he is faithful and just to forgive us our sins and to cleanse us from all unrighteousness.</a:t>
            </a:r>
            <a:endParaRPr>
              <a:solidFill>
                <a:srgbClr val="3D85C6"/>
              </a:solidFill>
              <a:highlight>
                <a:srgbClr val="FFFFFF"/>
              </a:highlight>
              <a:latin typeface="Roboto"/>
              <a:ea typeface="Roboto"/>
              <a:cs typeface="Roboto"/>
              <a:sym typeface="Roboto"/>
            </a:endParaRPr>
          </a:p>
          <a:p>
            <a:pPr marL="0" lvl="0" indent="0" algn="l" rtl="0">
              <a:spcBef>
                <a:spcPts val="0"/>
              </a:spcBef>
              <a:spcAft>
                <a:spcPts val="0"/>
              </a:spcAft>
              <a:buNone/>
            </a:pPr>
            <a:endParaRPr sz="1100">
              <a:highlight>
                <a:srgbClr val="FFFFFF"/>
              </a:highlight>
              <a:latin typeface="Verdana"/>
              <a:ea typeface="Verdana"/>
              <a:cs typeface="Verdana"/>
              <a:sym typeface="Verdana"/>
            </a:endParaRPr>
          </a:p>
          <a:p>
            <a:pPr marL="0" lvl="0" indent="0" algn="l" rtl="0">
              <a:spcBef>
                <a:spcPts val="0"/>
              </a:spcBef>
              <a:spcAft>
                <a:spcPts val="0"/>
              </a:spcAft>
              <a:buNone/>
            </a:pPr>
            <a:endParaRPr sz="1100">
              <a:highlight>
                <a:srgbClr val="FFFFFF"/>
              </a:highlight>
              <a:latin typeface="Verdana"/>
              <a:ea typeface="Verdana"/>
              <a:cs typeface="Verdana"/>
              <a:sym typeface="Verdana"/>
            </a:endParaRPr>
          </a:p>
        </p:txBody>
      </p:sp>
      <p:sp>
        <p:nvSpPr>
          <p:cNvPr id="353" name="Google Shape;353;p42"/>
          <p:cNvSpPr txBox="1"/>
          <p:nvPr/>
        </p:nvSpPr>
        <p:spPr>
          <a:xfrm>
            <a:off x="3834800" y="1471475"/>
            <a:ext cx="5041800" cy="1389900"/>
          </a:xfrm>
          <a:prstGeom prst="rect">
            <a:avLst/>
          </a:prstGeom>
          <a:noFill/>
          <a:ln>
            <a:noFill/>
          </a:ln>
        </p:spPr>
        <p:txBody>
          <a:bodyPr spcFirstLastPara="1" wrap="square" lIns="114300" tIns="91425" rIns="91425" bIns="91425" anchor="t" anchorCtr="0">
            <a:noAutofit/>
          </a:bodyPr>
          <a:lstStyle/>
          <a:p>
            <a:pPr marL="0" lvl="0" indent="0" algn="l" rtl="0">
              <a:spcBef>
                <a:spcPts val="0"/>
              </a:spcBef>
              <a:spcAft>
                <a:spcPts val="0"/>
              </a:spcAft>
              <a:buNone/>
            </a:pPr>
            <a:r>
              <a:rPr lang="en" sz="1800" b="1">
                <a:highlight>
                  <a:srgbClr val="FFFFFF"/>
                </a:highlight>
                <a:latin typeface="Roboto"/>
                <a:ea typeface="Roboto"/>
                <a:cs typeface="Roboto"/>
                <a:sym typeface="Roboto"/>
              </a:rPr>
              <a:t>Psalm 101: 2-4</a:t>
            </a:r>
            <a:endParaRPr sz="1800" b="1">
              <a:highlight>
                <a:srgbClr val="FFFFFF"/>
              </a:highlight>
              <a:latin typeface="Roboto"/>
              <a:ea typeface="Roboto"/>
              <a:cs typeface="Roboto"/>
              <a:sym typeface="Roboto"/>
            </a:endParaRPr>
          </a:p>
          <a:p>
            <a:pPr marL="0" lvl="0" indent="0" algn="l" rtl="0">
              <a:spcBef>
                <a:spcPts val="0"/>
              </a:spcBef>
              <a:spcAft>
                <a:spcPts val="0"/>
              </a:spcAft>
              <a:buNone/>
            </a:pPr>
            <a:r>
              <a:rPr lang="en">
                <a:solidFill>
                  <a:srgbClr val="3D85C6"/>
                </a:solidFill>
                <a:highlight>
                  <a:srgbClr val="FFFFFF"/>
                </a:highlight>
                <a:latin typeface="Roboto"/>
                <a:ea typeface="Roboto"/>
                <a:cs typeface="Roboto"/>
                <a:sym typeface="Roboto"/>
              </a:rPr>
              <a:t>I will ponder the way that is blameless. Oh when will you come to me? I will walk with integrity of heart within my house; I will not set before my eyes anything that is worthless. I hate the work of those who fall away; it shall not cling to me. A perverse heart shall be far from me; I will know nothing of evil.</a:t>
            </a:r>
            <a:endParaRPr b="1" u="sng">
              <a:solidFill>
                <a:srgbClr val="3D85C6"/>
              </a:solidFill>
              <a:highlight>
                <a:srgbClr val="FFFFFF"/>
              </a:highlight>
              <a:latin typeface="Roboto"/>
              <a:ea typeface="Roboto"/>
              <a:cs typeface="Roboto"/>
              <a:sym typeface="Roboto"/>
            </a:endParaRPr>
          </a:p>
          <a:p>
            <a:pPr marL="0" lvl="0" indent="0" algn="l" rtl="0">
              <a:spcBef>
                <a:spcPts val="0"/>
              </a:spcBef>
              <a:spcAft>
                <a:spcPts val="0"/>
              </a:spcAft>
              <a:buNone/>
            </a:pPr>
            <a:endParaRPr sz="1800">
              <a:solidFill>
                <a:srgbClr val="3D85C6"/>
              </a:solidFill>
              <a:highlight>
                <a:srgbClr val="FFFFFF"/>
              </a:highlight>
              <a:latin typeface="Roboto"/>
              <a:ea typeface="Roboto"/>
              <a:cs typeface="Roboto"/>
              <a:sym typeface="Roboto"/>
            </a:endParaRPr>
          </a:p>
        </p:txBody>
      </p:sp>
      <p:sp>
        <p:nvSpPr>
          <p:cNvPr id="354" name="Google Shape;354;p42"/>
          <p:cNvSpPr txBox="1">
            <a:spLocks noGrp="1"/>
          </p:cNvSpPr>
          <p:nvPr>
            <p:ph type="title"/>
          </p:nvPr>
        </p:nvSpPr>
        <p:spPr>
          <a:xfrm>
            <a:off x="50700" y="2125375"/>
            <a:ext cx="3702900" cy="256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oboto"/>
                <a:ea typeface="Roboto"/>
                <a:cs typeface="Roboto"/>
                <a:sym typeface="Roboto"/>
              </a:rPr>
              <a:t>1 John 2:15-17</a:t>
            </a:r>
            <a:endParaRPr sz="1800" b="1">
              <a:latin typeface="Roboto"/>
              <a:ea typeface="Roboto"/>
              <a:cs typeface="Roboto"/>
              <a:sym typeface="Roboto"/>
            </a:endParaRPr>
          </a:p>
          <a:p>
            <a:pPr marL="0" lvl="0" indent="0" algn="l" rtl="0">
              <a:spcBef>
                <a:spcPts val="0"/>
              </a:spcBef>
              <a:spcAft>
                <a:spcPts val="0"/>
              </a:spcAft>
              <a:buNone/>
            </a:pPr>
            <a:r>
              <a:rPr lang="en" sz="1400">
                <a:solidFill>
                  <a:srgbClr val="3D85C6"/>
                </a:solidFill>
                <a:latin typeface="Roboto"/>
                <a:ea typeface="Roboto"/>
                <a:cs typeface="Roboto"/>
                <a:sym typeface="Roboto"/>
              </a:rPr>
              <a:t>Do not love the world or the things in the world. If anyone loves the world, the love of the Father is not in him. For all that is in the world—the desires of the flesh and the desires of the eyes and pride in possessions—is not from the Father but is from the world. And the world is passing away along with its desires, but whoever does the will of God abides forever</a:t>
            </a:r>
            <a:endParaRPr sz="1400" b="1">
              <a:solidFill>
                <a:srgbClr val="3D85C6"/>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3"/>
          <p:cNvSpPr txBox="1">
            <a:spLocks noGrp="1"/>
          </p:cNvSpPr>
          <p:nvPr>
            <p:ph type="title" idx="4294967295"/>
          </p:nvPr>
        </p:nvSpPr>
        <p:spPr>
          <a:xfrm>
            <a:off x="5319650" y="166150"/>
            <a:ext cx="2955000" cy="6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Proverbs 4:23</a:t>
            </a:r>
            <a:endParaRPr/>
          </a:p>
        </p:txBody>
      </p:sp>
      <p:sp>
        <p:nvSpPr>
          <p:cNvPr id="360" name="Google Shape;360;p43"/>
          <p:cNvSpPr txBox="1"/>
          <p:nvPr/>
        </p:nvSpPr>
        <p:spPr>
          <a:xfrm>
            <a:off x="4331875" y="679200"/>
            <a:ext cx="4710600" cy="129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B5394"/>
                </a:solidFill>
                <a:latin typeface="Roboto"/>
                <a:ea typeface="Roboto"/>
                <a:cs typeface="Roboto"/>
                <a:sym typeface="Roboto"/>
              </a:rPr>
              <a:t>Keep your heart with all vigilance, for from it flow the springs of life.</a:t>
            </a:r>
            <a:endParaRPr sz="1800" b="1">
              <a:solidFill>
                <a:srgbClr val="0B5394"/>
              </a:solidFill>
              <a:latin typeface="Roboto"/>
              <a:ea typeface="Roboto"/>
              <a:cs typeface="Roboto"/>
              <a:sym typeface="Roboto"/>
            </a:endParaRPr>
          </a:p>
        </p:txBody>
      </p:sp>
      <p:sp>
        <p:nvSpPr>
          <p:cNvPr id="361" name="Google Shape;361;p43"/>
          <p:cNvSpPr txBox="1">
            <a:spLocks noGrp="1"/>
          </p:cNvSpPr>
          <p:nvPr>
            <p:ph type="title" idx="4294967295"/>
          </p:nvPr>
        </p:nvSpPr>
        <p:spPr>
          <a:xfrm>
            <a:off x="314750" y="3170300"/>
            <a:ext cx="3591600" cy="6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Corinthians 10:31</a:t>
            </a:r>
            <a:endParaRPr/>
          </a:p>
        </p:txBody>
      </p:sp>
      <p:sp>
        <p:nvSpPr>
          <p:cNvPr id="362" name="Google Shape;362;p43"/>
          <p:cNvSpPr txBox="1"/>
          <p:nvPr/>
        </p:nvSpPr>
        <p:spPr>
          <a:xfrm>
            <a:off x="157100" y="3723125"/>
            <a:ext cx="3906900" cy="11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0B5394"/>
                </a:solidFill>
                <a:highlight>
                  <a:srgbClr val="FFFFFF"/>
                </a:highlight>
                <a:latin typeface="Verdana"/>
                <a:ea typeface="Verdana"/>
                <a:cs typeface="Verdana"/>
                <a:sym typeface="Verdana"/>
              </a:rPr>
              <a:t>So, whether you eat or drink, or whatever you do, do all to the glory of God.</a:t>
            </a:r>
            <a:endParaRPr sz="1800" b="1">
              <a:solidFill>
                <a:srgbClr val="0B5394"/>
              </a:solidFill>
            </a:endParaRPr>
          </a:p>
        </p:txBody>
      </p:sp>
      <p:pic>
        <p:nvPicPr>
          <p:cNvPr id="363" name="Google Shape;363;p43"/>
          <p:cNvPicPr preferRelativeResize="0"/>
          <p:nvPr/>
        </p:nvPicPr>
        <p:blipFill>
          <a:blip r:embed="rId3">
            <a:alphaModFix/>
          </a:blip>
          <a:stretch>
            <a:fillRect/>
          </a:stretch>
        </p:blipFill>
        <p:spPr>
          <a:xfrm>
            <a:off x="314800" y="296714"/>
            <a:ext cx="3591501" cy="2693626"/>
          </a:xfrm>
          <a:prstGeom prst="rect">
            <a:avLst/>
          </a:prstGeom>
          <a:noFill/>
          <a:ln>
            <a:noFill/>
          </a:ln>
        </p:spPr>
      </p:pic>
      <p:sp>
        <p:nvSpPr>
          <p:cNvPr id="364" name="Google Shape;364;p43"/>
          <p:cNvSpPr txBox="1"/>
          <p:nvPr/>
        </p:nvSpPr>
        <p:spPr>
          <a:xfrm>
            <a:off x="4169463" y="3626500"/>
            <a:ext cx="4798500" cy="15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674EA7"/>
                </a:solidFill>
                <a:highlight>
                  <a:srgbClr val="FFFFFF"/>
                </a:highlight>
                <a:latin typeface="Georgia"/>
                <a:ea typeface="Georgia"/>
                <a:cs typeface="Georgia"/>
                <a:sym typeface="Georgia"/>
              </a:rPr>
              <a:t>We need to rest </a:t>
            </a:r>
            <a:r>
              <a:rPr lang="en" sz="2400" b="1">
                <a:solidFill>
                  <a:srgbClr val="674EA7"/>
                </a:solidFill>
                <a:highlight>
                  <a:srgbClr val="FFFFFF"/>
                </a:highlight>
                <a:latin typeface="Georgia"/>
                <a:ea typeface="Georgia"/>
                <a:cs typeface="Georgia"/>
                <a:sym typeface="Georgia"/>
              </a:rPr>
              <a:t>in God,</a:t>
            </a:r>
            <a:r>
              <a:rPr lang="en" sz="2400">
                <a:solidFill>
                  <a:srgbClr val="674EA7"/>
                </a:solidFill>
                <a:highlight>
                  <a:srgbClr val="FFFFFF"/>
                </a:highlight>
                <a:latin typeface="Georgia"/>
                <a:ea typeface="Georgia"/>
                <a:cs typeface="Georgia"/>
                <a:sym typeface="Georgia"/>
              </a:rPr>
              <a:t> but we were actually made to work </a:t>
            </a:r>
            <a:r>
              <a:rPr lang="en" sz="2400" b="1">
                <a:solidFill>
                  <a:srgbClr val="674EA7"/>
                </a:solidFill>
                <a:highlight>
                  <a:srgbClr val="FFFFFF"/>
                </a:highlight>
                <a:latin typeface="Georgia"/>
                <a:ea typeface="Georgia"/>
                <a:cs typeface="Georgia"/>
                <a:sym typeface="Georgia"/>
              </a:rPr>
              <a:t>for God</a:t>
            </a:r>
            <a:endParaRPr sz="2400" b="1">
              <a:solidFill>
                <a:srgbClr val="674EA7"/>
              </a:solidFill>
              <a:latin typeface="Roboto"/>
              <a:ea typeface="Roboto"/>
              <a:cs typeface="Roboto"/>
              <a:sym typeface="Roboto"/>
            </a:endParaRPr>
          </a:p>
        </p:txBody>
      </p:sp>
      <p:pic>
        <p:nvPicPr>
          <p:cNvPr id="365" name="Google Shape;365;p43"/>
          <p:cNvPicPr preferRelativeResize="0"/>
          <p:nvPr/>
        </p:nvPicPr>
        <p:blipFill>
          <a:blip r:embed="rId4">
            <a:alphaModFix/>
          </a:blip>
          <a:stretch>
            <a:fillRect/>
          </a:stretch>
        </p:blipFill>
        <p:spPr>
          <a:xfrm>
            <a:off x="4862774" y="1348825"/>
            <a:ext cx="3411875" cy="2277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44"/>
          <p:cNvPicPr preferRelativeResize="0"/>
          <p:nvPr/>
        </p:nvPicPr>
        <p:blipFill>
          <a:blip r:embed="rId3">
            <a:alphaModFix/>
          </a:blip>
          <a:stretch>
            <a:fillRect/>
          </a:stretch>
        </p:blipFill>
        <p:spPr>
          <a:xfrm>
            <a:off x="1873625" y="-22800"/>
            <a:ext cx="6756675" cy="5189100"/>
          </a:xfrm>
          <a:prstGeom prst="rect">
            <a:avLst/>
          </a:prstGeom>
          <a:noFill/>
          <a:ln>
            <a:noFill/>
          </a:ln>
        </p:spPr>
      </p:pic>
      <p:sp>
        <p:nvSpPr>
          <p:cNvPr id="371" name="Google Shape;371;p44"/>
          <p:cNvSpPr txBox="1"/>
          <p:nvPr/>
        </p:nvSpPr>
        <p:spPr>
          <a:xfrm>
            <a:off x="298600" y="327500"/>
            <a:ext cx="1416000" cy="42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a:solidFill>
                  <a:srgbClr val="D9D9D9"/>
                </a:solidFill>
                <a:latin typeface="Roboto"/>
                <a:ea typeface="Roboto"/>
                <a:cs typeface="Roboto"/>
                <a:sym typeface="Roboto"/>
              </a:rPr>
              <a:t>U</a:t>
            </a:r>
            <a:endParaRPr sz="9600" b="1">
              <a:solidFill>
                <a:srgbClr val="D9D9D9"/>
              </a:solidFill>
              <a:latin typeface="Roboto"/>
              <a:ea typeface="Roboto"/>
              <a:cs typeface="Roboto"/>
              <a:sym typeface="Roboto"/>
            </a:endParaRPr>
          </a:p>
          <a:p>
            <a:pPr marL="0" lvl="0" indent="0" algn="l" rtl="0">
              <a:spcBef>
                <a:spcPts val="0"/>
              </a:spcBef>
              <a:spcAft>
                <a:spcPts val="0"/>
              </a:spcAft>
              <a:buNone/>
            </a:pPr>
            <a:r>
              <a:rPr lang="en" sz="9600" b="1">
                <a:solidFill>
                  <a:srgbClr val="D9D9D9"/>
                </a:solidFill>
                <a:latin typeface="Roboto"/>
                <a:ea typeface="Roboto"/>
                <a:cs typeface="Roboto"/>
                <a:sym typeface="Roboto"/>
              </a:rPr>
              <a:t>D</a:t>
            </a:r>
            <a:endParaRPr sz="9600" b="1">
              <a:solidFill>
                <a:srgbClr val="D9D9D9"/>
              </a:solidFill>
              <a:latin typeface="Roboto"/>
              <a:ea typeface="Roboto"/>
              <a:cs typeface="Roboto"/>
              <a:sym typeface="Roboto"/>
            </a:endParaRPr>
          </a:p>
          <a:p>
            <a:pPr marL="0" lvl="0" indent="0" algn="l" rtl="0">
              <a:spcBef>
                <a:spcPts val="0"/>
              </a:spcBef>
              <a:spcAft>
                <a:spcPts val="0"/>
              </a:spcAft>
              <a:buNone/>
            </a:pPr>
            <a:r>
              <a:rPr lang="en" sz="9600" b="1">
                <a:solidFill>
                  <a:srgbClr val="D9D9D9"/>
                </a:solidFill>
                <a:latin typeface="Roboto"/>
                <a:ea typeface="Roboto"/>
                <a:cs typeface="Roboto"/>
                <a:sym typeface="Roboto"/>
              </a:rPr>
              <a:t>L</a:t>
            </a:r>
            <a:endParaRPr sz="9600" b="1">
              <a:solidFill>
                <a:srgbClr val="D9D9D9"/>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5"/>
          <p:cNvSpPr txBox="1">
            <a:spLocks noGrp="1"/>
          </p:cNvSpPr>
          <p:nvPr>
            <p:ph type="title"/>
          </p:nvPr>
        </p:nvSpPr>
        <p:spPr>
          <a:xfrm>
            <a:off x="311750" y="831175"/>
            <a:ext cx="5334900" cy="12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5E</a:t>
            </a:r>
            <a:endParaRPr/>
          </a:p>
        </p:txBody>
      </p:sp>
      <p:sp>
        <p:nvSpPr>
          <p:cNvPr id="377" name="Google Shape;377;p45"/>
          <p:cNvSpPr txBox="1">
            <a:spLocks noGrp="1"/>
          </p:cNvSpPr>
          <p:nvPr>
            <p:ph type="body" idx="1"/>
          </p:nvPr>
        </p:nvSpPr>
        <p:spPr>
          <a:xfrm>
            <a:off x="3297650" y="609650"/>
            <a:ext cx="4379100" cy="94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Engagement, Explore Explain, Evaluate, Elaborate/Extend</a:t>
            </a:r>
            <a:endParaRPr sz="2400"/>
          </a:p>
        </p:txBody>
      </p:sp>
      <p:pic>
        <p:nvPicPr>
          <p:cNvPr id="378" name="Google Shape;378;p45"/>
          <p:cNvPicPr preferRelativeResize="0"/>
          <p:nvPr/>
        </p:nvPicPr>
        <p:blipFill>
          <a:blip r:embed="rId3">
            <a:alphaModFix/>
          </a:blip>
          <a:stretch>
            <a:fillRect/>
          </a:stretch>
        </p:blipFill>
        <p:spPr>
          <a:xfrm>
            <a:off x="2319625" y="1638900"/>
            <a:ext cx="6208776" cy="3249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6"/>
          <p:cNvSpPr txBox="1">
            <a:spLocks noGrp="1"/>
          </p:cNvSpPr>
          <p:nvPr>
            <p:ph type="title"/>
          </p:nvPr>
        </p:nvSpPr>
        <p:spPr>
          <a:xfrm>
            <a:off x="311675" y="798600"/>
            <a:ext cx="8580600" cy="354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200"/>
              <a:t>Savboschen@ovcapatriots.com</a:t>
            </a:r>
            <a:endParaRPr sz="4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46200" y="75325"/>
            <a:ext cx="4406400" cy="140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&amp; Engineering Practices</a:t>
            </a:r>
            <a:endParaRPr/>
          </a:p>
        </p:txBody>
      </p:sp>
      <p:sp>
        <p:nvSpPr>
          <p:cNvPr id="91" name="Google Shape;91;p16"/>
          <p:cNvSpPr txBox="1">
            <a:spLocks noGrp="1"/>
          </p:cNvSpPr>
          <p:nvPr>
            <p:ph type="body" idx="1"/>
          </p:nvPr>
        </p:nvSpPr>
        <p:spPr>
          <a:xfrm>
            <a:off x="4512900" y="1190575"/>
            <a:ext cx="4677600" cy="1129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3D85C6"/>
              </a:buClr>
              <a:buSzPts val="1400"/>
              <a:buChar char="●"/>
            </a:pPr>
            <a:r>
              <a:rPr lang="en" sz="1400" b="1">
                <a:solidFill>
                  <a:srgbClr val="3D85C6"/>
                </a:solidFill>
              </a:rPr>
              <a:t>Physical, clear, shared, conceptual, external model→ acts as an analogy of phenomena</a:t>
            </a:r>
            <a:endParaRPr sz="1400" b="1">
              <a:solidFill>
                <a:srgbClr val="3D85C6"/>
              </a:solidFill>
            </a:endParaRPr>
          </a:p>
          <a:p>
            <a:pPr marL="457200" lvl="0" indent="-317500" algn="l" rtl="0">
              <a:spcBef>
                <a:spcPts val="0"/>
              </a:spcBef>
              <a:spcAft>
                <a:spcPts val="0"/>
              </a:spcAft>
              <a:buClr>
                <a:srgbClr val="FF9900"/>
              </a:buClr>
              <a:buSzPts val="1400"/>
              <a:buChar char="●"/>
            </a:pPr>
            <a:r>
              <a:rPr lang="en" sz="1400" b="1">
                <a:solidFill>
                  <a:srgbClr val="FF9900"/>
                </a:solidFill>
              </a:rPr>
              <a:t>Science: </a:t>
            </a:r>
            <a:r>
              <a:rPr lang="en" sz="1400">
                <a:solidFill>
                  <a:srgbClr val="FF9900"/>
                </a:solidFill>
              </a:rPr>
              <a:t>Explains Phenomenon</a:t>
            </a:r>
            <a:endParaRPr sz="1400">
              <a:solidFill>
                <a:srgbClr val="FF9900"/>
              </a:solidFill>
            </a:endParaRPr>
          </a:p>
          <a:p>
            <a:pPr marL="457200" lvl="0" indent="-317500" algn="l" rtl="0">
              <a:spcBef>
                <a:spcPts val="0"/>
              </a:spcBef>
              <a:spcAft>
                <a:spcPts val="0"/>
              </a:spcAft>
              <a:buClr>
                <a:srgbClr val="FF9900"/>
              </a:buClr>
              <a:buSzPts val="1400"/>
              <a:buChar char="●"/>
            </a:pPr>
            <a:r>
              <a:rPr lang="en" sz="1400" b="1">
                <a:solidFill>
                  <a:srgbClr val="FF9900"/>
                </a:solidFill>
              </a:rPr>
              <a:t>Engineering: </a:t>
            </a:r>
            <a:r>
              <a:rPr lang="en" sz="1400">
                <a:solidFill>
                  <a:srgbClr val="FF9900"/>
                </a:solidFill>
              </a:rPr>
              <a:t>analyze system</a:t>
            </a:r>
            <a:endParaRPr/>
          </a:p>
        </p:txBody>
      </p:sp>
      <p:sp>
        <p:nvSpPr>
          <p:cNvPr id="92" name="Google Shape;92;p16"/>
          <p:cNvSpPr txBox="1">
            <a:spLocks noGrp="1"/>
          </p:cNvSpPr>
          <p:nvPr>
            <p:ph type="body" idx="1"/>
          </p:nvPr>
        </p:nvSpPr>
        <p:spPr>
          <a:xfrm>
            <a:off x="4267425" y="75325"/>
            <a:ext cx="4514700" cy="1194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b="1"/>
              <a:t>PRACTICE 2- </a:t>
            </a:r>
            <a:r>
              <a:rPr lang="en" sz="3000" b="1">
                <a:solidFill>
                  <a:srgbClr val="3D85C6"/>
                </a:solidFill>
              </a:rPr>
              <a:t>Developing &amp; Using Models</a:t>
            </a:r>
            <a:endParaRPr sz="1400" b="1">
              <a:solidFill>
                <a:srgbClr val="3D85C6"/>
              </a:solidFill>
            </a:endParaRPr>
          </a:p>
        </p:txBody>
      </p:sp>
      <p:pic>
        <p:nvPicPr>
          <p:cNvPr id="93" name="Google Shape;93;p16"/>
          <p:cNvPicPr preferRelativeResize="0"/>
          <p:nvPr/>
        </p:nvPicPr>
        <p:blipFill>
          <a:blip r:embed="rId3">
            <a:alphaModFix/>
          </a:blip>
          <a:stretch>
            <a:fillRect/>
          </a:stretch>
        </p:blipFill>
        <p:spPr>
          <a:xfrm>
            <a:off x="5955285" y="2516650"/>
            <a:ext cx="3093290" cy="2319975"/>
          </a:xfrm>
          <a:prstGeom prst="rect">
            <a:avLst/>
          </a:prstGeom>
          <a:noFill/>
          <a:ln>
            <a:noFill/>
          </a:ln>
        </p:spPr>
      </p:pic>
      <p:pic>
        <p:nvPicPr>
          <p:cNvPr id="94" name="Google Shape;94;p16"/>
          <p:cNvPicPr preferRelativeResize="0"/>
          <p:nvPr/>
        </p:nvPicPr>
        <p:blipFill>
          <a:blip r:embed="rId4">
            <a:alphaModFix/>
          </a:blip>
          <a:stretch>
            <a:fillRect/>
          </a:stretch>
        </p:blipFill>
        <p:spPr>
          <a:xfrm>
            <a:off x="4571988" y="2516648"/>
            <a:ext cx="1246560" cy="2508900"/>
          </a:xfrm>
          <a:prstGeom prst="rect">
            <a:avLst/>
          </a:prstGeom>
          <a:noFill/>
          <a:ln>
            <a:noFill/>
          </a:ln>
        </p:spPr>
      </p:pic>
      <p:pic>
        <p:nvPicPr>
          <p:cNvPr id="95" name="Google Shape;95;p16"/>
          <p:cNvPicPr preferRelativeResize="0"/>
          <p:nvPr/>
        </p:nvPicPr>
        <p:blipFill>
          <a:blip r:embed="rId5">
            <a:alphaModFix/>
          </a:blip>
          <a:stretch>
            <a:fillRect/>
          </a:stretch>
        </p:blipFill>
        <p:spPr>
          <a:xfrm>
            <a:off x="46200" y="1008600"/>
            <a:ext cx="2514951" cy="2319976"/>
          </a:xfrm>
          <a:prstGeom prst="rect">
            <a:avLst/>
          </a:prstGeom>
          <a:noFill/>
          <a:ln>
            <a:noFill/>
          </a:ln>
        </p:spPr>
      </p:pic>
      <p:pic>
        <p:nvPicPr>
          <p:cNvPr id="96" name="Google Shape;96;p16"/>
          <p:cNvPicPr preferRelativeResize="0"/>
          <p:nvPr/>
        </p:nvPicPr>
        <p:blipFill>
          <a:blip r:embed="rId6">
            <a:alphaModFix/>
          </a:blip>
          <a:stretch>
            <a:fillRect/>
          </a:stretch>
        </p:blipFill>
        <p:spPr>
          <a:xfrm>
            <a:off x="502913" y="3158946"/>
            <a:ext cx="3764513" cy="1938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173200" y="212300"/>
            <a:ext cx="4110300" cy="114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&amp; Engineering Practices</a:t>
            </a:r>
            <a:endParaRPr/>
          </a:p>
        </p:txBody>
      </p:sp>
      <p:sp>
        <p:nvSpPr>
          <p:cNvPr id="102" name="Google Shape;102;p17"/>
          <p:cNvSpPr txBox="1">
            <a:spLocks noGrp="1"/>
          </p:cNvSpPr>
          <p:nvPr>
            <p:ph type="body" idx="1"/>
          </p:nvPr>
        </p:nvSpPr>
        <p:spPr>
          <a:xfrm>
            <a:off x="4387300" y="0"/>
            <a:ext cx="4756800" cy="153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b="1"/>
              <a:t>PRACTICE 3- </a:t>
            </a:r>
            <a:r>
              <a:rPr lang="en" sz="3000" b="1">
                <a:solidFill>
                  <a:srgbClr val="3D85C6"/>
                </a:solidFill>
              </a:rPr>
              <a:t>Planning/carrying out Investigations</a:t>
            </a:r>
            <a:endParaRPr sz="1400" b="1">
              <a:solidFill>
                <a:srgbClr val="3D85C6"/>
              </a:solidFill>
            </a:endParaRPr>
          </a:p>
        </p:txBody>
      </p:sp>
      <p:sp>
        <p:nvSpPr>
          <p:cNvPr id="103" name="Google Shape;103;p17"/>
          <p:cNvSpPr txBox="1"/>
          <p:nvPr/>
        </p:nvSpPr>
        <p:spPr>
          <a:xfrm>
            <a:off x="4283400" y="1613950"/>
            <a:ext cx="4629900" cy="13161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3D85C6"/>
              </a:buClr>
              <a:buSzPts val="1400"/>
              <a:buFont typeface="Roboto"/>
              <a:buChar char="●"/>
            </a:pPr>
            <a:r>
              <a:rPr lang="en" b="1">
                <a:solidFill>
                  <a:srgbClr val="3D85C6"/>
                </a:solidFill>
                <a:latin typeface="Roboto"/>
                <a:ea typeface="Roboto"/>
                <a:cs typeface="Roboto"/>
                <a:sym typeface="Roboto"/>
              </a:rPr>
              <a:t>Data</a:t>
            </a:r>
            <a:r>
              <a:rPr lang="en">
                <a:solidFill>
                  <a:srgbClr val="3D85C6"/>
                </a:solidFill>
                <a:latin typeface="Roboto"/>
                <a:ea typeface="Roboto"/>
                <a:cs typeface="Roboto"/>
                <a:sym typeface="Roboto"/>
              </a:rPr>
              <a:t> comes out of investigations </a:t>
            </a:r>
            <a:endParaRPr>
              <a:solidFill>
                <a:srgbClr val="3D85C6"/>
              </a:solidFill>
              <a:latin typeface="Roboto"/>
              <a:ea typeface="Roboto"/>
              <a:cs typeface="Roboto"/>
              <a:sym typeface="Roboto"/>
            </a:endParaRPr>
          </a:p>
          <a:p>
            <a:pPr marL="457200" lvl="0" indent="-311150" algn="l" rtl="0">
              <a:lnSpc>
                <a:spcPct val="115000"/>
              </a:lnSpc>
              <a:spcBef>
                <a:spcPts val="0"/>
              </a:spcBef>
              <a:spcAft>
                <a:spcPts val="0"/>
              </a:spcAft>
              <a:buClr>
                <a:srgbClr val="3D85C6"/>
              </a:buClr>
              <a:buSzPts val="1300"/>
              <a:buFont typeface="Roboto"/>
              <a:buChar char="●"/>
            </a:pPr>
            <a:r>
              <a:rPr lang="en">
                <a:solidFill>
                  <a:srgbClr val="3D85C6"/>
                </a:solidFill>
                <a:latin typeface="Roboto"/>
                <a:ea typeface="Roboto"/>
                <a:cs typeface="Roboto"/>
                <a:sym typeface="Roboto"/>
              </a:rPr>
              <a:t>Important aspects: (1) Questions (2) Variables (3) control</a:t>
            </a:r>
            <a:endParaRPr>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To answer questions we have developed</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Test designs we have created</a:t>
            </a:r>
            <a:endParaRPr>
              <a:solidFill>
                <a:srgbClr val="FF9900"/>
              </a:solidFill>
              <a:latin typeface="Roboto"/>
              <a:ea typeface="Roboto"/>
              <a:cs typeface="Roboto"/>
              <a:sym typeface="Roboto"/>
            </a:endParaRPr>
          </a:p>
        </p:txBody>
      </p:sp>
      <p:pic>
        <p:nvPicPr>
          <p:cNvPr id="104" name="Google Shape;104;p17"/>
          <p:cNvPicPr preferRelativeResize="0"/>
          <p:nvPr/>
        </p:nvPicPr>
        <p:blipFill>
          <a:blip r:embed="rId3">
            <a:alphaModFix/>
          </a:blip>
          <a:stretch>
            <a:fillRect/>
          </a:stretch>
        </p:blipFill>
        <p:spPr>
          <a:xfrm>
            <a:off x="5415750" y="3013100"/>
            <a:ext cx="2885750" cy="2028275"/>
          </a:xfrm>
          <a:prstGeom prst="rect">
            <a:avLst/>
          </a:prstGeom>
          <a:noFill/>
          <a:ln>
            <a:noFill/>
          </a:ln>
        </p:spPr>
      </p:pic>
      <p:pic>
        <p:nvPicPr>
          <p:cNvPr id="105" name="Google Shape;105;p17"/>
          <p:cNvPicPr preferRelativeResize="0"/>
          <p:nvPr/>
        </p:nvPicPr>
        <p:blipFill>
          <a:blip r:embed="rId4">
            <a:alphaModFix/>
          </a:blip>
          <a:stretch>
            <a:fillRect/>
          </a:stretch>
        </p:blipFill>
        <p:spPr>
          <a:xfrm>
            <a:off x="69250" y="1253800"/>
            <a:ext cx="3064667" cy="2301900"/>
          </a:xfrm>
          <a:prstGeom prst="rect">
            <a:avLst/>
          </a:prstGeom>
          <a:noFill/>
          <a:ln>
            <a:noFill/>
          </a:ln>
        </p:spPr>
      </p:pic>
      <p:pic>
        <p:nvPicPr>
          <p:cNvPr id="106" name="Google Shape;106;p17"/>
          <p:cNvPicPr preferRelativeResize="0"/>
          <p:nvPr/>
        </p:nvPicPr>
        <p:blipFill>
          <a:blip r:embed="rId5">
            <a:alphaModFix/>
          </a:blip>
          <a:stretch>
            <a:fillRect/>
          </a:stretch>
        </p:blipFill>
        <p:spPr>
          <a:xfrm>
            <a:off x="1397650" y="3195077"/>
            <a:ext cx="2885751" cy="1996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57725" y="0"/>
            <a:ext cx="3221400" cy="110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&amp; Engineering Practices</a:t>
            </a:r>
            <a:endParaRPr/>
          </a:p>
        </p:txBody>
      </p:sp>
      <p:sp>
        <p:nvSpPr>
          <p:cNvPr id="112" name="Google Shape;112;p18"/>
          <p:cNvSpPr txBox="1">
            <a:spLocks noGrp="1"/>
          </p:cNvSpPr>
          <p:nvPr>
            <p:ph type="body" idx="1"/>
          </p:nvPr>
        </p:nvSpPr>
        <p:spPr>
          <a:xfrm>
            <a:off x="4572000" y="166100"/>
            <a:ext cx="4234200" cy="153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b="1"/>
              <a:t>PRACTICE 4- </a:t>
            </a:r>
            <a:r>
              <a:rPr lang="en" sz="3000" b="1">
                <a:solidFill>
                  <a:srgbClr val="3D85C6"/>
                </a:solidFill>
              </a:rPr>
              <a:t>Analyzing &amp; Interpreting Data</a:t>
            </a:r>
            <a:endParaRPr sz="1400" b="1">
              <a:solidFill>
                <a:srgbClr val="3D85C6"/>
              </a:solidFill>
            </a:endParaRPr>
          </a:p>
        </p:txBody>
      </p:sp>
      <p:sp>
        <p:nvSpPr>
          <p:cNvPr id="113" name="Google Shape;113;p18"/>
          <p:cNvSpPr txBox="1"/>
          <p:nvPr/>
        </p:nvSpPr>
        <p:spPr>
          <a:xfrm>
            <a:off x="4236600" y="1255650"/>
            <a:ext cx="4905000" cy="13161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3D85C6"/>
              </a:buClr>
              <a:buSzPts val="1300"/>
              <a:buFont typeface="Roboto"/>
              <a:buChar char="●"/>
            </a:pPr>
            <a:r>
              <a:rPr lang="en" b="1">
                <a:solidFill>
                  <a:srgbClr val="3D85C6"/>
                </a:solidFill>
                <a:latin typeface="Roboto"/>
                <a:ea typeface="Roboto"/>
                <a:cs typeface="Roboto"/>
                <a:sym typeface="Roboto"/>
              </a:rPr>
              <a:t>Allows us to </a:t>
            </a:r>
            <a:r>
              <a:rPr lang="en" b="1" u="sng">
                <a:solidFill>
                  <a:srgbClr val="3D85C6"/>
                </a:solidFill>
                <a:latin typeface="Roboto"/>
                <a:ea typeface="Roboto"/>
                <a:cs typeface="Roboto"/>
                <a:sym typeface="Roboto"/>
              </a:rPr>
              <a:t>derive</a:t>
            </a:r>
            <a:r>
              <a:rPr lang="en" b="1">
                <a:solidFill>
                  <a:srgbClr val="3D85C6"/>
                </a:solidFill>
                <a:latin typeface="Roboto"/>
                <a:ea typeface="Roboto"/>
                <a:cs typeface="Roboto"/>
                <a:sym typeface="Roboto"/>
              </a:rPr>
              <a:t> meaning from data</a:t>
            </a:r>
            <a:endParaRPr b="1">
              <a:solidFill>
                <a:srgbClr val="3D85C6"/>
              </a:solidFill>
              <a:latin typeface="Roboto"/>
              <a:ea typeface="Roboto"/>
              <a:cs typeface="Roboto"/>
              <a:sym typeface="Roboto"/>
            </a:endParaRPr>
          </a:p>
          <a:p>
            <a:pPr marL="457200" lvl="0" indent="-311150" algn="l" rtl="0">
              <a:lnSpc>
                <a:spcPct val="115000"/>
              </a:lnSpc>
              <a:spcBef>
                <a:spcPts val="0"/>
              </a:spcBef>
              <a:spcAft>
                <a:spcPts val="0"/>
              </a:spcAft>
              <a:buClr>
                <a:srgbClr val="3D85C6"/>
              </a:buClr>
              <a:buSzPts val="1300"/>
              <a:buFont typeface="Roboto"/>
              <a:buChar char="●"/>
            </a:pPr>
            <a:r>
              <a:rPr lang="en" b="1">
                <a:solidFill>
                  <a:srgbClr val="3D85C6"/>
                </a:solidFill>
                <a:latin typeface="Roboto"/>
                <a:ea typeface="Roboto"/>
                <a:cs typeface="Roboto"/>
                <a:sym typeface="Roboto"/>
              </a:rPr>
              <a:t>Causation vs correlation</a:t>
            </a:r>
            <a:endParaRPr b="1">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A64D79"/>
              </a:buClr>
              <a:buSzPts val="1400"/>
              <a:buFont typeface="Roboto"/>
              <a:buChar char="●"/>
            </a:pPr>
            <a:r>
              <a:rPr lang="en" b="1" i="1">
                <a:solidFill>
                  <a:srgbClr val="A64D79"/>
                </a:solidFill>
                <a:latin typeface="Roboto"/>
                <a:ea typeface="Roboto"/>
                <a:cs typeface="Roboto"/>
                <a:sym typeface="Roboto"/>
              </a:rPr>
              <a:t>Analyzing</a:t>
            </a:r>
            <a:r>
              <a:rPr lang="en" b="1">
                <a:solidFill>
                  <a:srgbClr val="A64D79"/>
                </a:solidFill>
                <a:latin typeface="Roboto"/>
                <a:ea typeface="Roboto"/>
                <a:cs typeface="Roboto"/>
                <a:sym typeface="Roboto"/>
              </a:rPr>
              <a:t> data → </a:t>
            </a:r>
            <a:r>
              <a:rPr lang="en">
                <a:solidFill>
                  <a:srgbClr val="A64D79"/>
                </a:solidFill>
                <a:latin typeface="Roboto"/>
                <a:ea typeface="Roboto"/>
                <a:cs typeface="Roboto"/>
                <a:sym typeface="Roboto"/>
              </a:rPr>
              <a:t>organization &amp; graphing </a:t>
            </a:r>
            <a:r>
              <a:rPr lang="en" b="1" i="1">
                <a:solidFill>
                  <a:srgbClr val="A64D79"/>
                </a:solidFill>
                <a:latin typeface="Roboto"/>
                <a:ea typeface="Roboto"/>
                <a:cs typeface="Roboto"/>
                <a:sym typeface="Roboto"/>
              </a:rPr>
              <a:t>Interpreting</a:t>
            </a:r>
            <a:r>
              <a:rPr lang="en" b="1">
                <a:solidFill>
                  <a:srgbClr val="A64D79"/>
                </a:solidFill>
                <a:latin typeface="Roboto"/>
                <a:ea typeface="Roboto"/>
                <a:cs typeface="Roboto"/>
                <a:sym typeface="Roboto"/>
              </a:rPr>
              <a:t> data→ </a:t>
            </a:r>
            <a:r>
              <a:rPr lang="en">
                <a:solidFill>
                  <a:srgbClr val="A64D79"/>
                </a:solidFill>
                <a:latin typeface="Roboto"/>
                <a:ea typeface="Roboto"/>
                <a:cs typeface="Roboto"/>
                <a:sym typeface="Roboto"/>
              </a:rPr>
              <a:t>evaluate &amp; mathematical statistics</a:t>
            </a:r>
            <a:endParaRPr>
              <a:solidFill>
                <a:srgbClr val="A64D79"/>
              </a:solidFill>
              <a:latin typeface="Roboto"/>
              <a:ea typeface="Roboto"/>
              <a:cs typeface="Roboto"/>
              <a:sym typeface="Roboto"/>
            </a:endParaRPr>
          </a:p>
          <a:p>
            <a:pPr marL="457200" lvl="0" indent="0" algn="l" rtl="0">
              <a:lnSpc>
                <a:spcPct val="115000"/>
              </a:lnSpc>
              <a:spcBef>
                <a:spcPts val="0"/>
              </a:spcBef>
              <a:spcAft>
                <a:spcPts val="1600"/>
              </a:spcAft>
              <a:buNone/>
            </a:pPr>
            <a:endParaRPr>
              <a:solidFill>
                <a:srgbClr val="FF9900"/>
              </a:solidFill>
              <a:latin typeface="Roboto"/>
              <a:ea typeface="Roboto"/>
              <a:cs typeface="Roboto"/>
              <a:sym typeface="Roboto"/>
            </a:endParaRPr>
          </a:p>
        </p:txBody>
      </p:sp>
      <p:pic>
        <p:nvPicPr>
          <p:cNvPr id="114" name="Google Shape;114;p18"/>
          <p:cNvPicPr preferRelativeResize="0"/>
          <p:nvPr/>
        </p:nvPicPr>
        <p:blipFill>
          <a:blip r:embed="rId3">
            <a:alphaModFix/>
          </a:blip>
          <a:stretch>
            <a:fillRect/>
          </a:stretch>
        </p:blipFill>
        <p:spPr>
          <a:xfrm>
            <a:off x="6448384" y="3112525"/>
            <a:ext cx="2693217" cy="1957075"/>
          </a:xfrm>
          <a:prstGeom prst="rect">
            <a:avLst/>
          </a:prstGeom>
          <a:noFill/>
          <a:ln>
            <a:noFill/>
          </a:ln>
        </p:spPr>
      </p:pic>
      <p:sp>
        <p:nvSpPr>
          <p:cNvPr id="115" name="Google Shape;115;p18"/>
          <p:cNvSpPr txBox="1"/>
          <p:nvPr/>
        </p:nvSpPr>
        <p:spPr>
          <a:xfrm>
            <a:off x="6632600" y="2606788"/>
            <a:ext cx="2452500" cy="4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E7CC3"/>
                </a:solidFill>
                <a:latin typeface="Roboto"/>
                <a:ea typeface="Roboto"/>
                <a:cs typeface="Roboto"/>
                <a:sym typeface="Roboto"/>
              </a:rPr>
              <a:t>Comparing Different Groups</a:t>
            </a:r>
            <a:endParaRPr b="1">
              <a:solidFill>
                <a:srgbClr val="8E7CC3"/>
              </a:solidFill>
              <a:latin typeface="Roboto"/>
              <a:ea typeface="Roboto"/>
              <a:cs typeface="Roboto"/>
              <a:sym typeface="Roboto"/>
            </a:endParaRPr>
          </a:p>
        </p:txBody>
      </p:sp>
      <p:sp>
        <p:nvSpPr>
          <p:cNvPr id="116" name="Google Shape;116;p18"/>
          <p:cNvSpPr txBox="1"/>
          <p:nvPr/>
        </p:nvSpPr>
        <p:spPr>
          <a:xfrm>
            <a:off x="4330950" y="2606800"/>
            <a:ext cx="2021400" cy="4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E7CC3"/>
                </a:solidFill>
                <a:latin typeface="Roboto"/>
                <a:ea typeface="Roboto"/>
                <a:cs typeface="Roboto"/>
                <a:sym typeface="Roboto"/>
              </a:rPr>
              <a:t>Change over time</a:t>
            </a:r>
            <a:endParaRPr b="1">
              <a:solidFill>
                <a:srgbClr val="8E7CC3"/>
              </a:solidFill>
              <a:latin typeface="Roboto"/>
              <a:ea typeface="Roboto"/>
              <a:cs typeface="Roboto"/>
              <a:sym typeface="Roboto"/>
            </a:endParaRPr>
          </a:p>
        </p:txBody>
      </p:sp>
      <p:sp>
        <p:nvSpPr>
          <p:cNvPr id="117" name="Google Shape;117;p18"/>
          <p:cNvSpPr txBox="1"/>
          <p:nvPr/>
        </p:nvSpPr>
        <p:spPr>
          <a:xfrm>
            <a:off x="2647025" y="600200"/>
            <a:ext cx="1532700" cy="4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E7CC3"/>
                </a:solidFill>
                <a:latin typeface="Roboto"/>
                <a:ea typeface="Roboto"/>
                <a:cs typeface="Roboto"/>
                <a:sym typeface="Roboto"/>
              </a:rPr>
              <a:t>Parts of a Whole</a:t>
            </a:r>
            <a:endParaRPr b="1">
              <a:solidFill>
                <a:srgbClr val="8E7CC3"/>
              </a:solidFill>
              <a:latin typeface="Roboto"/>
              <a:ea typeface="Roboto"/>
              <a:cs typeface="Roboto"/>
              <a:sym typeface="Roboto"/>
            </a:endParaRPr>
          </a:p>
        </p:txBody>
      </p:sp>
      <p:sp>
        <p:nvSpPr>
          <p:cNvPr id="118" name="Google Shape;118;p18"/>
          <p:cNvSpPr txBox="1"/>
          <p:nvPr/>
        </p:nvSpPr>
        <p:spPr>
          <a:xfrm>
            <a:off x="130400" y="2722650"/>
            <a:ext cx="1890300" cy="4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E7CC3"/>
                </a:solidFill>
                <a:latin typeface="Roboto"/>
                <a:ea typeface="Roboto"/>
                <a:cs typeface="Roboto"/>
                <a:sym typeface="Roboto"/>
              </a:rPr>
              <a:t>Correlation &amp; variables</a:t>
            </a:r>
            <a:endParaRPr b="1">
              <a:solidFill>
                <a:srgbClr val="8E7CC3"/>
              </a:solidFill>
              <a:latin typeface="Roboto"/>
              <a:ea typeface="Roboto"/>
              <a:cs typeface="Roboto"/>
              <a:sym typeface="Roboto"/>
            </a:endParaRPr>
          </a:p>
        </p:txBody>
      </p:sp>
      <p:pic>
        <p:nvPicPr>
          <p:cNvPr id="119" name="Google Shape;119;p18"/>
          <p:cNvPicPr preferRelativeResize="0"/>
          <p:nvPr/>
        </p:nvPicPr>
        <p:blipFill>
          <a:blip r:embed="rId4">
            <a:alphaModFix/>
          </a:blip>
          <a:stretch>
            <a:fillRect/>
          </a:stretch>
        </p:blipFill>
        <p:spPr>
          <a:xfrm>
            <a:off x="4442725" y="3042441"/>
            <a:ext cx="1797850" cy="1957085"/>
          </a:xfrm>
          <a:prstGeom prst="rect">
            <a:avLst/>
          </a:prstGeom>
          <a:noFill/>
          <a:ln>
            <a:noFill/>
          </a:ln>
        </p:spPr>
      </p:pic>
      <p:pic>
        <p:nvPicPr>
          <p:cNvPr id="120" name="Google Shape;120;p18"/>
          <p:cNvPicPr preferRelativeResize="0"/>
          <p:nvPr/>
        </p:nvPicPr>
        <p:blipFill>
          <a:blip r:embed="rId5">
            <a:alphaModFix/>
          </a:blip>
          <a:stretch>
            <a:fillRect/>
          </a:stretch>
        </p:blipFill>
        <p:spPr>
          <a:xfrm>
            <a:off x="2215200" y="1003203"/>
            <a:ext cx="2021400" cy="1988123"/>
          </a:xfrm>
          <a:prstGeom prst="rect">
            <a:avLst/>
          </a:prstGeom>
          <a:noFill/>
          <a:ln>
            <a:noFill/>
          </a:ln>
        </p:spPr>
      </p:pic>
      <p:pic>
        <p:nvPicPr>
          <p:cNvPr id="121" name="Google Shape;121;p18"/>
          <p:cNvPicPr preferRelativeResize="0"/>
          <p:nvPr/>
        </p:nvPicPr>
        <p:blipFill>
          <a:blip r:embed="rId6">
            <a:alphaModFix/>
          </a:blip>
          <a:stretch>
            <a:fillRect/>
          </a:stretch>
        </p:blipFill>
        <p:spPr>
          <a:xfrm>
            <a:off x="57725" y="3249300"/>
            <a:ext cx="2401776" cy="1801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95075" y="131475"/>
            <a:ext cx="2549100" cy="153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&amp; Engineering Practices</a:t>
            </a:r>
            <a:endParaRPr/>
          </a:p>
        </p:txBody>
      </p:sp>
      <p:sp>
        <p:nvSpPr>
          <p:cNvPr id="127" name="Google Shape;127;p19"/>
          <p:cNvSpPr txBox="1">
            <a:spLocks noGrp="1"/>
          </p:cNvSpPr>
          <p:nvPr>
            <p:ph type="body" idx="1"/>
          </p:nvPr>
        </p:nvSpPr>
        <p:spPr>
          <a:xfrm>
            <a:off x="4375725" y="131475"/>
            <a:ext cx="4768200" cy="153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b="1"/>
              <a:t>PRACTICE 5- </a:t>
            </a:r>
            <a:r>
              <a:rPr lang="en" sz="3000" b="1">
                <a:solidFill>
                  <a:srgbClr val="3D85C6"/>
                </a:solidFill>
              </a:rPr>
              <a:t>Using mathematics &amp; computational thinking</a:t>
            </a:r>
            <a:endParaRPr sz="1400" b="1">
              <a:solidFill>
                <a:srgbClr val="3D85C6"/>
              </a:solidFill>
            </a:endParaRPr>
          </a:p>
        </p:txBody>
      </p:sp>
      <p:sp>
        <p:nvSpPr>
          <p:cNvPr id="128" name="Google Shape;128;p19"/>
          <p:cNvSpPr txBox="1"/>
          <p:nvPr/>
        </p:nvSpPr>
        <p:spPr>
          <a:xfrm>
            <a:off x="4283400" y="1613950"/>
            <a:ext cx="4629900" cy="13161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3D85C6"/>
              </a:buClr>
              <a:buSzPts val="1400"/>
              <a:buFont typeface="Roboto"/>
              <a:buChar char="●"/>
            </a:pPr>
            <a:r>
              <a:rPr lang="en" b="1">
                <a:solidFill>
                  <a:srgbClr val="3D85C6"/>
                </a:solidFill>
                <a:latin typeface="Roboto"/>
                <a:ea typeface="Roboto"/>
                <a:cs typeface="Roboto"/>
                <a:sym typeface="Roboto"/>
              </a:rPr>
              <a:t>Abstract study of: </a:t>
            </a:r>
            <a:r>
              <a:rPr lang="en">
                <a:solidFill>
                  <a:srgbClr val="3D85C6"/>
                </a:solidFill>
                <a:latin typeface="Roboto"/>
                <a:ea typeface="Roboto"/>
                <a:cs typeface="Roboto"/>
                <a:sym typeface="Roboto"/>
              </a:rPr>
              <a:t>shape, quantities, structure</a:t>
            </a:r>
            <a:endParaRPr>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Allows us to represent variables in studies</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Improves design</a:t>
            </a:r>
            <a:endParaRPr>
              <a:solidFill>
                <a:srgbClr val="FF9900"/>
              </a:solidFill>
              <a:latin typeface="Roboto"/>
              <a:ea typeface="Roboto"/>
              <a:cs typeface="Roboto"/>
              <a:sym typeface="Roboto"/>
            </a:endParaRPr>
          </a:p>
        </p:txBody>
      </p:sp>
      <p:sp>
        <p:nvSpPr>
          <p:cNvPr id="129" name="Google Shape;129;p19"/>
          <p:cNvSpPr txBox="1"/>
          <p:nvPr/>
        </p:nvSpPr>
        <p:spPr>
          <a:xfrm>
            <a:off x="95075" y="2365825"/>
            <a:ext cx="3798900" cy="4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8E7CC3"/>
                </a:solidFill>
                <a:latin typeface="Roboto"/>
                <a:ea typeface="Roboto"/>
                <a:cs typeface="Roboto"/>
                <a:sym typeface="Roboto"/>
              </a:rPr>
              <a:t>Computational Thinking→ </a:t>
            </a:r>
            <a:endParaRPr sz="1800" b="1">
              <a:solidFill>
                <a:srgbClr val="8E7CC3"/>
              </a:solidFill>
              <a:latin typeface="Roboto"/>
              <a:ea typeface="Roboto"/>
              <a:cs typeface="Roboto"/>
              <a:sym typeface="Roboto"/>
            </a:endParaRPr>
          </a:p>
          <a:p>
            <a:pPr marL="0" lvl="0" indent="0" algn="l" rtl="0">
              <a:spcBef>
                <a:spcPts val="0"/>
              </a:spcBef>
              <a:spcAft>
                <a:spcPts val="0"/>
              </a:spcAft>
              <a:buNone/>
            </a:pPr>
            <a:r>
              <a:rPr lang="en" sz="1800">
                <a:solidFill>
                  <a:srgbClr val="8E7CC3"/>
                </a:solidFill>
                <a:latin typeface="Roboto"/>
                <a:ea typeface="Roboto"/>
                <a:cs typeface="Roboto"/>
                <a:sym typeface="Roboto"/>
              </a:rPr>
              <a:t>(1) Models (2) Simulations</a:t>
            </a:r>
            <a:endParaRPr sz="1800">
              <a:solidFill>
                <a:srgbClr val="8E7CC3"/>
              </a:solidFill>
              <a:latin typeface="Roboto"/>
              <a:ea typeface="Roboto"/>
              <a:cs typeface="Roboto"/>
              <a:sym typeface="Roboto"/>
            </a:endParaRPr>
          </a:p>
        </p:txBody>
      </p:sp>
      <p:sp>
        <p:nvSpPr>
          <p:cNvPr id="130" name="Google Shape;130;p19"/>
          <p:cNvSpPr txBox="1"/>
          <p:nvPr/>
        </p:nvSpPr>
        <p:spPr>
          <a:xfrm>
            <a:off x="6950675" y="3009825"/>
            <a:ext cx="2366700" cy="8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8E7CC3"/>
                </a:solidFill>
                <a:latin typeface="Roboto"/>
                <a:ea typeface="Roboto"/>
                <a:cs typeface="Roboto"/>
                <a:sym typeface="Roboto"/>
              </a:rPr>
              <a:t>Mathematics→ </a:t>
            </a:r>
            <a:endParaRPr sz="1800" b="1">
              <a:solidFill>
                <a:srgbClr val="8E7CC3"/>
              </a:solidFill>
              <a:latin typeface="Roboto"/>
              <a:ea typeface="Roboto"/>
              <a:cs typeface="Roboto"/>
              <a:sym typeface="Roboto"/>
            </a:endParaRPr>
          </a:p>
          <a:p>
            <a:pPr marL="0" lvl="0" indent="0" algn="l" rtl="0">
              <a:spcBef>
                <a:spcPts val="0"/>
              </a:spcBef>
              <a:spcAft>
                <a:spcPts val="0"/>
              </a:spcAft>
              <a:buNone/>
            </a:pPr>
            <a:r>
              <a:rPr lang="en" sz="1800">
                <a:solidFill>
                  <a:srgbClr val="8E7CC3"/>
                </a:solidFill>
                <a:latin typeface="Roboto"/>
                <a:ea typeface="Roboto"/>
                <a:cs typeface="Roboto"/>
                <a:sym typeface="Roboto"/>
              </a:rPr>
              <a:t>(1) Quantities/Units (2) Relationships</a:t>
            </a:r>
            <a:endParaRPr sz="1800">
              <a:solidFill>
                <a:srgbClr val="8E7CC3"/>
              </a:solidFill>
              <a:latin typeface="Roboto"/>
              <a:ea typeface="Roboto"/>
              <a:cs typeface="Roboto"/>
              <a:sym typeface="Roboto"/>
            </a:endParaRPr>
          </a:p>
        </p:txBody>
      </p:sp>
      <p:pic>
        <p:nvPicPr>
          <p:cNvPr id="131" name="Google Shape;131;p19"/>
          <p:cNvPicPr preferRelativeResize="0"/>
          <p:nvPr/>
        </p:nvPicPr>
        <p:blipFill>
          <a:blip r:embed="rId3">
            <a:alphaModFix/>
          </a:blip>
          <a:stretch>
            <a:fillRect/>
          </a:stretch>
        </p:blipFill>
        <p:spPr>
          <a:xfrm>
            <a:off x="2519775" y="795425"/>
            <a:ext cx="1717049" cy="1717049"/>
          </a:xfrm>
          <a:prstGeom prst="rect">
            <a:avLst/>
          </a:prstGeom>
          <a:noFill/>
          <a:ln>
            <a:noFill/>
          </a:ln>
        </p:spPr>
      </p:pic>
      <p:pic>
        <p:nvPicPr>
          <p:cNvPr id="132" name="Google Shape;132;p19"/>
          <p:cNvPicPr preferRelativeResize="0"/>
          <p:nvPr/>
        </p:nvPicPr>
        <p:blipFill>
          <a:blip r:embed="rId4">
            <a:alphaModFix/>
          </a:blip>
          <a:stretch>
            <a:fillRect/>
          </a:stretch>
        </p:blipFill>
        <p:spPr>
          <a:xfrm>
            <a:off x="95075" y="3060500"/>
            <a:ext cx="3048998" cy="2002175"/>
          </a:xfrm>
          <a:prstGeom prst="rect">
            <a:avLst/>
          </a:prstGeom>
          <a:noFill/>
          <a:ln>
            <a:noFill/>
          </a:ln>
        </p:spPr>
      </p:pic>
      <p:pic>
        <p:nvPicPr>
          <p:cNvPr id="133" name="Google Shape;133;p19"/>
          <p:cNvPicPr preferRelativeResize="0"/>
          <p:nvPr/>
        </p:nvPicPr>
        <p:blipFill>
          <a:blip r:embed="rId5">
            <a:alphaModFix/>
          </a:blip>
          <a:stretch>
            <a:fillRect/>
          </a:stretch>
        </p:blipFill>
        <p:spPr>
          <a:xfrm>
            <a:off x="4479675" y="2836522"/>
            <a:ext cx="2366701" cy="21466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103925" y="57900"/>
            <a:ext cx="4060500" cy="147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&amp; Engineering Practices</a:t>
            </a:r>
            <a:endParaRPr/>
          </a:p>
        </p:txBody>
      </p:sp>
      <p:sp>
        <p:nvSpPr>
          <p:cNvPr id="139" name="Google Shape;139;p20"/>
          <p:cNvSpPr txBox="1">
            <a:spLocks noGrp="1"/>
          </p:cNvSpPr>
          <p:nvPr>
            <p:ph type="body" idx="1"/>
          </p:nvPr>
        </p:nvSpPr>
        <p:spPr>
          <a:xfrm>
            <a:off x="4283375" y="0"/>
            <a:ext cx="4860600" cy="153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b="1"/>
              <a:t>PRACTICE 6- </a:t>
            </a:r>
            <a:r>
              <a:rPr lang="en" sz="3000" b="1">
                <a:solidFill>
                  <a:srgbClr val="3D85C6"/>
                </a:solidFill>
              </a:rPr>
              <a:t>Constructing explanations &amp; designing solutions</a:t>
            </a:r>
            <a:endParaRPr sz="1400" b="1">
              <a:solidFill>
                <a:srgbClr val="3D85C6"/>
              </a:solidFill>
            </a:endParaRPr>
          </a:p>
        </p:txBody>
      </p:sp>
      <p:sp>
        <p:nvSpPr>
          <p:cNvPr id="140" name="Google Shape;140;p20"/>
          <p:cNvSpPr txBox="1"/>
          <p:nvPr/>
        </p:nvSpPr>
        <p:spPr>
          <a:xfrm>
            <a:off x="4164425" y="1530900"/>
            <a:ext cx="4908000" cy="1849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3D85C6"/>
              </a:buClr>
              <a:buSzPts val="1400"/>
              <a:buFont typeface="Roboto"/>
              <a:buChar char="●"/>
            </a:pPr>
            <a:r>
              <a:rPr lang="en" b="1">
                <a:solidFill>
                  <a:srgbClr val="3D85C6"/>
                </a:solidFill>
                <a:latin typeface="Roboto"/>
                <a:ea typeface="Roboto"/>
                <a:cs typeface="Roboto"/>
                <a:sym typeface="Roboto"/>
              </a:rPr>
              <a:t>How are theories created? (E.g. Big Bang Theory, Black Hole, Natural Selection)</a:t>
            </a:r>
            <a:endParaRPr>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construct explanations</a:t>
            </a:r>
            <a:endParaRPr>
              <a:solidFill>
                <a:srgbClr val="FF9900"/>
              </a:solidFill>
              <a:latin typeface="Roboto"/>
              <a:ea typeface="Roboto"/>
              <a:cs typeface="Roboto"/>
              <a:sym typeface="Roboto"/>
            </a:endParaRPr>
          </a:p>
          <a:p>
            <a:pPr marL="914400" lvl="1" indent="-298450" algn="l" rtl="0">
              <a:lnSpc>
                <a:spcPct val="115000"/>
              </a:lnSpc>
              <a:spcBef>
                <a:spcPts val="0"/>
              </a:spcBef>
              <a:spcAft>
                <a:spcPts val="0"/>
              </a:spcAft>
              <a:buClr>
                <a:srgbClr val="FF9900"/>
              </a:buClr>
              <a:buSzPts val="1100"/>
              <a:buFont typeface="Roboto"/>
              <a:buChar char="○"/>
            </a:pPr>
            <a:r>
              <a:rPr lang="en" u="sng">
                <a:solidFill>
                  <a:srgbClr val="FF9900"/>
                </a:solidFill>
                <a:latin typeface="Roboto"/>
                <a:ea typeface="Roboto"/>
                <a:cs typeface="Roboto"/>
                <a:sym typeface="Roboto"/>
              </a:rPr>
              <a:t>Hypothesis: </a:t>
            </a:r>
            <a:r>
              <a:rPr lang="en">
                <a:solidFill>
                  <a:srgbClr val="FF9900"/>
                </a:solidFill>
                <a:latin typeface="Roboto"/>
                <a:ea typeface="Roboto"/>
                <a:cs typeface="Roboto"/>
                <a:sym typeface="Roboto"/>
              </a:rPr>
              <a:t>plausible explanation for what we’re observing</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Design solution</a:t>
            </a:r>
            <a:endParaRPr>
              <a:solidFill>
                <a:srgbClr val="FF9900"/>
              </a:solidFill>
              <a:latin typeface="Roboto"/>
              <a:ea typeface="Roboto"/>
              <a:cs typeface="Roboto"/>
              <a:sym typeface="Roboto"/>
            </a:endParaRPr>
          </a:p>
          <a:p>
            <a:pPr marL="914400" lvl="1" indent="-298450" algn="l" rtl="0">
              <a:lnSpc>
                <a:spcPct val="115000"/>
              </a:lnSpc>
              <a:spcBef>
                <a:spcPts val="0"/>
              </a:spcBef>
              <a:spcAft>
                <a:spcPts val="0"/>
              </a:spcAft>
              <a:buClr>
                <a:srgbClr val="FF9900"/>
              </a:buClr>
              <a:buSzPts val="1100"/>
              <a:buFont typeface="Roboto"/>
              <a:buChar char="○"/>
            </a:pPr>
            <a:r>
              <a:rPr lang="en" u="sng">
                <a:solidFill>
                  <a:srgbClr val="FF9900"/>
                </a:solidFill>
                <a:latin typeface="Roboto"/>
                <a:ea typeface="Roboto"/>
                <a:cs typeface="Roboto"/>
                <a:sym typeface="Roboto"/>
              </a:rPr>
              <a:t>Design→ Create→ Evaluate→ Plan</a:t>
            </a:r>
            <a:endParaRPr u="sng">
              <a:solidFill>
                <a:srgbClr val="FF9900"/>
              </a:solidFill>
              <a:latin typeface="Roboto"/>
              <a:ea typeface="Roboto"/>
              <a:cs typeface="Roboto"/>
              <a:sym typeface="Roboto"/>
            </a:endParaRPr>
          </a:p>
        </p:txBody>
      </p:sp>
      <p:sp>
        <p:nvSpPr>
          <p:cNvPr id="141" name="Google Shape;141;p20"/>
          <p:cNvSpPr txBox="1"/>
          <p:nvPr/>
        </p:nvSpPr>
        <p:spPr>
          <a:xfrm rot="-908783">
            <a:off x="31035" y="1387743"/>
            <a:ext cx="3868175" cy="3454238"/>
          </a:xfrm>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None/>
            </a:pPr>
            <a:r>
              <a:rPr lang="en" b="1">
                <a:solidFill>
                  <a:srgbClr val="A64D79"/>
                </a:solidFill>
              </a:rPr>
              <a:t>STEPS</a:t>
            </a:r>
            <a:endParaRPr b="1">
              <a:solidFill>
                <a:srgbClr val="A64D79"/>
              </a:solidFill>
            </a:endParaRPr>
          </a:p>
          <a:p>
            <a:pPr marL="914400" lvl="1" indent="-304800" algn="l" rtl="0">
              <a:lnSpc>
                <a:spcPct val="115000"/>
              </a:lnSpc>
              <a:spcBef>
                <a:spcPts val="0"/>
              </a:spcBef>
              <a:spcAft>
                <a:spcPts val="0"/>
              </a:spcAft>
              <a:buClr>
                <a:srgbClr val="B4A7D6"/>
              </a:buClr>
              <a:buSzPts val="1200"/>
              <a:buAutoNum type="alphaLcPeriod"/>
            </a:pPr>
            <a:r>
              <a:rPr lang="en" sz="1200" b="1">
                <a:solidFill>
                  <a:srgbClr val="B4A7D6"/>
                </a:solidFill>
              </a:rPr>
              <a:t>Get an idea</a:t>
            </a:r>
            <a:endParaRPr sz="1200" b="1">
              <a:solidFill>
                <a:srgbClr val="B4A7D6"/>
              </a:solidFill>
            </a:endParaRPr>
          </a:p>
          <a:p>
            <a:pPr marL="914400" lvl="1" indent="-304800" algn="l" rtl="0">
              <a:lnSpc>
                <a:spcPct val="115000"/>
              </a:lnSpc>
              <a:spcBef>
                <a:spcPts val="0"/>
              </a:spcBef>
              <a:spcAft>
                <a:spcPts val="0"/>
              </a:spcAft>
              <a:buClr>
                <a:srgbClr val="B4A7D6"/>
              </a:buClr>
              <a:buSzPts val="1200"/>
              <a:buAutoNum type="alphaLcPeriod"/>
            </a:pPr>
            <a:r>
              <a:rPr lang="en" sz="1200" b="1">
                <a:solidFill>
                  <a:srgbClr val="B4A7D6"/>
                </a:solidFill>
              </a:rPr>
              <a:t>Perform Experiment</a:t>
            </a:r>
            <a:endParaRPr sz="1200" b="1">
              <a:solidFill>
                <a:srgbClr val="B4A7D6"/>
              </a:solidFill>
            </a:endParaRPr>
          </a:p>
          <a:p>
            <a:pPr marL="914400" lvl="1" indent="-304800" algn="l" rtl="0">
              <a:lnSpc>
                <a:spcPct val="115000"/>
              </a:lnSpc>
              <a:spcBef>
                <a:spcPts val="0"/>
              </a:spcBef>
              <a:spcAft>
                <a:spcPts val="0"/>
              </a:spcAft>
              <a:buClr>
                <a:srgbClr val="B4A7D6"/>
              </a:buClr>
              <a:buSzPts val="1200"/>
              <a:buAutoNum type="alphaLcPeriod"/>
            </a:pPr>
            <a:r>
              <a:rPr lang="en" sz="1200" b="1">
                <a:solidFill>
                  <a:srgbClr val="B4A7D6"/>
                </a:solidFill>
              </a:rPr>
              <a:t>Test theory- </a:t>
            </a:r>
            <a:r>
              <a:rPr lang="en" sz="1200">
                <a:solidFill>
                  <a:srgbClr val="B4A7D6"/>
                </a:solidFill>
              </a:rPr>
              <a:t>does the evidence support theory? </a:t>
            </a:r>
            <a:endParaRPr sz="1200">
              <a:solidFill>
                <a:srgbClr val="B4A7D6"/>
              </a:solidFill>
            </a:endParaRPr>
          </a:p>
          <a:p>
            <a:pPr marL="1371600" lvl="2" indent="-304800" algn="l" rtl="0">
              <a:lnSpc>
                <a:spcPct val="115000"/>
              </a:lnSpc>
              <a:spcBef>
                <a:spcPts val="0"/>
              </a:spcBef>
              <a:spcAft>
                <a:spcPts val="0"/>
              </a:spcAft>
              <a:buClr>
                <a:srgbClr val="B4A7D6"/>
              </a:buClr>
              <a:buSzPts val="1200"/>
              <a:buAutoNum type="romanLcPeriod"/>
            </a:pPr>
            <a:r>
              <a:rPr lang="en" sz="1200" b="1">
                <a:solidFill>
                  <a:srgbClr val="B4A7D6"/>
                </a:solidFill>
              </a:rPr>
              <a:t>NO </a:t>
            </a:r>
            <a:r>
              <a:rPr lang="en" sz="1200">
                <a:solidFill>
                  <a:srgbClr val="B4A7D6"/>
                </a:solidFill>
              </a:rPr>
              <a:t>(start all over at A)</a:t>
            </a:r>
            <a:endParaRPr sz="1200">
              <a:solidFill>
                <a:srgbClr val="B4A7D6"/>
              </a:solidFill>
            </a:endParaRPr>
          </a:p>
          <a:p>
            <a:pPr marL="1371600" lvl="2" indent="-304800" algn="l" rtl="0">
              <a:lnSpc>
                <a:spcPct val="115000"/>
              </a:lnSpc>
              <a:spcBef>
                <a:spcPts val="0"/>
              </a:spcBef>
              <a:spcAft>
                <a:spcPts val="0"/>
              </a:spcAft>
              <a:buClr>
                <a:srgbClr val="B4A7D6"/>
              </a:buClr>
              <a:buSzPts val="1200"/>
              <a:buAutoNum type="romanLcPeriod"/>
            </a:pPr>
            <a:r>
              <a:rPr lang="en" sz="1200" b="1">
                <a:solidFill>
                  <a:srgbClr val="B4A7D6"/>
                </a:solidFill>
              </a:rPr>
              <a:t>YES </a:t>
            </a:r>
            <a:r>
              <a:rPr lang="en" sz="1200">
                <a:solidFill>
                  <a:srgbClr val="B4A7D6"/>
                </a:solidFill>
              </a:rPr>
              <a:t>(theory created)</a:t>
            </a:r>
            <a:endParaRPr sz="1200">
              <a:solidFill>
                <a:srgbClr val="B4A7D6"/>
              </a:solidFill>
            </a:endParaRPr>
          </a:p>
          <a:p>
            <a:pPr marL="914400" lvl="1" indent="-304800" algn="l" rtl="0">
              <a:lnSpc>
                <a:spcPct val="115000"/>
              </a:lnSpc>
              <a:spcBef>
                <a:spcPts val="0"/>
              </a:spcBef>
              <a:spcAft>
                <a:spcPts val="0"/>
              </a:spcAft>
              <a:buClr>
                <a:srgbClr val="B4A7D6"/>
              </a:buClr>
              <a:buSzPts val="1200"/>
              <a:buAutoNum type="alphaLcPeriod"/>
            </a:pPr>
            <a:r>
              <a:rPr lang="en" sz="1200" b="1">
                <a:solidFill>
                  <a:srgbClr val="B4A7D6"/>
                </a:solidFill>
              </a:rPr>
              <a:t>Use theory to better understand universe</a:t>
            </a:r>
            <a:endParaRPr sz="1200" b="1">
              <a:solidFill>
                <a:srgbClr val="B4A7D6"/>
              </a:solidFill>
            </a:endParaRPr>
          </a:p>
          <a:p>
            <a:pPr marL="914400" lvl="1" indent="-304800" algn="l" rtl="0">
              <a:lnSpc>
                <a:spcPct val="115000"/>
              </a:lnSpc>
              <a:spcBef>
                <a:spcPts val="0"/>
              </a:spcBef>
              <a:spcAft>
                <a:spcPts val="0"/>
              </a:spcAft>
              <a:buClr>
                <a:srgbClr val="B4A7D6"/>
              </a:buClr>
              <a:buSzPts val="1200"/>
              <a:buAutoNum type="alphaLcPeriod"/>
            </a:pPr>
            <a:r>
              <a:rPr lang="en" sz="1200" b="1">
                <a:solidFill>
                  <a:srgbClr val="B4A7D6"/>
                </a:solidFill>
              </a:rPr>
              <a:t>Discover new evidence - </a:t>
            </a:r>
            <a:r>
              <a:rPr lang="en" sz="1200">
                <a:solidFill>
                  <a:srgbClr val="B4A7D6"/>
                </a:solidFill>
              </a:rPr>
              <a:t>can theory be modified to explain the new evidence?</a:t>
            </a:r>
            <a:endParaRPr sz="1200">
              <a:solidFill>
                <a:srgbClr val="B4A7D6"/>
              </a:solidFill>
            </a:endParaRPr>
          </a:p>
          <a:p>
            <a:pPr marL="1371600" lvl="2" indent="-304800" algn="l" rtl="0">
              <a:lnSpc>
                <a:spcPct val="115000"/>
              </a:lnSpc>
              <a:spcBef>
                <a:spcPts val="0"/>
              </a:spcBef>
              <a:spcAft>
                <a:spcPts val="0"/>
              </a:spcAft>
              <a:buClr>
                <a:srgbClr val="B4A7D6"/>
              </a:buClr>
              <a:buSzPts val="1200"/>
              <a:buAutoNum type="romanLcPeriod"/>
            </a:pPr>
            <a:r>
              <a:rPr lang="en" sz="1200" b="1">
                <a:solidFill>
                  <a:srgbClr val="B4A7D6"/>
                </a:solidFill>
              </a:rPr>
              <a:t>NO </a:t>
            </a:r>
            <a:r>
              <a:rPr lang="en" sz="1200">
                <a:solidFill>
                  <a:srgbClr val="B4A7D6"/>
                </a:solidFill>
              </a:rPr>
              <a:t>(Revolution→ start over at A &amp; come up with brand new theory)</a:t>
            </a:r>
            <a:endParaRPr sz="1200">
              <a:solidFill>
                <a:srgbClr val="B4A7D6"/>
              </a:solidFill>
            </a:endParaRPr>
          </a:p>
          <a:p>
            <a:pPr marL="1371600" lvl="2" indent="-304800" algn="l" rtl="0">
              <a:lnSpc>
                <a:spcPct val="115000"/>
              </a:lnSpc>
              <a:spcBef>
                <a:spcPts val="0"/>
              </a:spcBef>
              <a:spcAft>
                <a:spcPts val="0"/>
              </a:spcAft>
              <a:buClr>
                <a:srgbClr val="B4A7D6"/>
              </a:buClr>
              <a:buSzPts val="1200"/>
              <a:buAutoNum type="romanLcPeriod"/>
            </a:pPr>
            <a:r>
              <a:rPr lang="en" sz="1200" b="1">
                <a:solidFill>
                  <a:srgbClr val="B4A7D6"/>
                </a:solidFill>
              </a:rPr>
              <a:t>YES </a:t>
            </a:r>
            <a:r>
              <a:rPr lang="en" sz="1200">
                <a:solidFill>
                  <a:srgbClr val="B4A7D6"/>
                </a:solidFill>
              </a:rPr>
              <a:t>(improve theory &amp; go back to D)</a:t>
            </a:r>
            <a:endParaRPr sz="1200">
              <a:solidFill>
                <a:srgbClr val="B4A7D6"/>
              </a:solidFill>
            </a:endParaRPr>
          </a:p>
        </p:txBody>
      </p:sp>
      <p:pic>
        <p:nvPicPr>
          <p:cNvPr id="142" name="Google Shape;142;p20"/>
          <p:cNvPicPr preferRelativeResize="0"/>
          <p:nvPr/>
        </p:nvPicPr>
        <p:blipFill>
          <a:blip r:embed="rId3">
            <a:alphaModFix/>
          </a:blip>
          <a:stretch>
            <a:fillRect/>
          </a:stretch>
        </p:blipFill>
        <p:spPr>
          <a:xfrm>
            <a:off x="4339249" y="3350125"/>
            <a:ext cx="2377926" cy="1793375"/>
          </a:xfrm>
          <a:prstGeom prst="rect">
            <a:avLst/>
          </a:prstGeom>
          <a:noFill/>
          <a:ln>
            <a:noFill/>
          </a:ln>
        </p:spPr>
      </p:pic>
      <p:pic>
        <p:nvPicPr>
          <p:cNvPr id="143" name="Google Shape;143;p20"/>
          <p:cNvPicPr preferRelativeResize="0"/>
          <p:nvPr/>
        </p:nvPicPr>
        <p:blipFill>
          <a:blip r:embed="rId4">
            <a:alphaModFix/>
          </a:blip>
          <a:stretch>
            <a:fillRect/>
          </a:stretch>
        </p:blipFill>
        <p:spPr>
          <a:xfrm>
            <a:off x="6620876" y="3659385"/>
            <a:ext cx="2523099" cy="14076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161625" y="62850"/>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Science &amp; Engineering Practices</a:t>
            </a:r>
            <a:endParaRPr/>
          </a:p>
        </p:txBody>
      </p:sp>
      <p:sp>
        <p:nvSpPr>
          <p:cNvPr id="149" name="Google Shape;149;p21"/>
          <p:cNvSpPr txBox="1">
            <a:spLocks noGrp="1"/>
          </p:cNvSpPr>
          <p:nvPr>
            <p:ph type="body" idx="1"/>
          </p:nvPr>
        </p:nvSpPr>
        <p:spPr>
          <a:xfrm>
            <a:off x="4410375" y="62850"/>
            <a:ext cx="4803300" cy="153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000" b="1"/>
              <a:t>PRACTICE 7- </a:t>
            </a:r>
            <a:r>
              <a:rPr lang="en" sz="3000" b="1">
                <a:solidFill>
                  <a:srgbClr val="3D85C6"/>
                </a:solidFill>
              </a:rPr>
              <a:t>Engaging in Arguments from Evidence</a:t>
            </a:r>
            <a:endParaRPr sz="1400" b="1">
              <a:solidFill>
                <a:srgbClr val="3D85C6"/>
              </a:solidFill>
            </a:endParaRPr>
          </a:p>
        </p:txBody>
      </p:sp>
      <p:sp>
        <p:nvSpPr>
          <p:cNvPr id="150" name="Google Shape;150;p21"/>
          <p:cNvSpPr txBox="1"/>
          <p:nvPr/>
        </p:nvSpPr>
        <p:spPr>
          <a:xfrm>
            <a:off x="4191000" y="1269800"/>
            <a:ext cx="4953000" cy="18933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3D85C6"/>
              </a:buClr>
              <a:buSzPts val="1300"/>
              <a:buFont typeface="Roboto"/>
              <a:buChar char="●"/>
            </a:pPr>
            <a:r>
              <a:rPr lang="en" b="1">
                <a:solidFill>
                  <a:srgbClr val="3D85C6"/>
                </a:solidFill>
                <a:latin typeface="Roboto"/>
                <a:ea typeface="Roboto"/>
                <a:cs typeface="Roboto"/>
                <a:sym typeface="Roboto"/>
              </a:rPr>
              <a:t>Arguments: </a:t>
            </a:r>
            <a:r>
              <a:rPr lang="en">
                <a:solidFill>
                  <a:srgbClr val="3D85C6"/>
                </a:solidFill>
                <a:latin typeface="Roboto"/>
                <a:ea typeface="Roboto"/>
                <a:cs typeface="Roboto"/>
                <a:sym typeface="Roboto"/>
              </a:rPr>
              <a:t>Formal VS Informal</a:t>
            </a:r>
            <a:endParaRPr>
              <a:solidFill>
                <a:srgbClr val="3D85C6"/>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Science: </a:t>
            </a:r>
            <a:r>
              <a:rPr lang="en">
                <a:solidFill>
                  <a:srgbClr val="FF9900"/>
                </a:solidFill>
                <a:latin typeface="Roboto"/>
                <a:ea typeface="Roboto"/>
                <a:cs typeface="Roboto"/>
                <a:sym typeface="Roboto"/>
              </a:rPr>
              <a:t>Gives us best </a:t>
            </a:r>
            <a:r>
              <a:rPr lang="en" u="sng">
                <a:solidFill>
                  <a:srgbClr val="FF9900"/>
                </a:solidFill>
                <a:latin typeface="Roboto"/>
                <a:ea typeface="Roboto"/>
                <a:cs typeface="Roboto"/>
                <a:sym typeface="Roboto"/>
              </a:rPr>
              <a:t>explanation</a:t>
            </a:r>
            <a:r>
              <a:rPr lang="en">
                <a:solidFill>
                  <a:srgbClr val="FF9900"/>
                </a:solidFill>
                <a:latin typeface="Roboto"/>
                <a:ea typeface="Roboto"/>
                <a:cs typeface="Roboto"/>
                <a:sym typeface="Roboto"/>
              </a:rPr>
              <a:t> for how universe works</a:t>
            </a:r>
            <a:endParaRPr>
              <a:solidFill>
                <a:srgbClr val="FF9900"/>
              </a:solidFill>
              <a:latin typeface="Roboto"/>
              <a:ea typeface="Roboto"/>
              <a:cs typeface="Roboto"/>
              <a:sym typeface="Roboto"/>
            </a:endParaRPr>
          </a:p>
          <a:p>
            <a:pPr marL="457200" lvl="0" indent="-317500" algn="l" rtl="0">
              <a:lnSpc>
                <a:spcPct val="115000"/>
              </a:lnSpc>
              <a:spcBef>
                <a:spcPts val="0"/>
              </a:spcBef>
              <a:spcAft>
                <a:spcPts val="0"/>
              </a:spcAft>
              <a:buClr>
                <a:srgbClr val="FF9900"/>
              </a:buClr>
              <a:buSzPts val="1400"/>
              <a:buFont typeface="Roboto"/>
              <a:buChar char="●"/>
            </a:pPr>
            <a:r>
              <a:rPr lang="en" b="1">
                <a:solidFill>
                  <a:srgbClr val="FF9900"/>
                </a:solidFill>
                <a:latin typeface="Roboto"/>
                <a:ea typeface="Roboto"/>
                <a:cs typeface="Roboto"/>
                <a:sym typeface="Roboto"/>
              </a:rPr>
              <a:t>Engineering: </a:t>
            </a:r>
            <a:r>
              <a:rPr lang="en">
                <a:solidFill>
                  <a:srgbClr val="FF9900"/>
                </a:solidFill>
                <a:latin typeface="Roboto"/>
                <a:ea typeface="Roboto"/>
                <a:cs typeface="Roboto"/>
                <a:sym typeface="Roboto"/>
              </a:rPr>
              <a:t>Gives us best </a:t>
            </a:r>
            <a:r>
              <a:rPr lang="en" u="sng">
                <a:solidFill>
                  <a:srgbClr val="FF9900"/>
                </a:solidFill>
                <a:latin typeface="Roboto"/>
                <a:ea typeface="Roboto"/>
                <a:cs typeface="Roboto"/>
                <a:sym typeface="Roboto"/>
              </a:rPr>
              <a:t>solution</a:t>
            </a:r>
            <a:r>
              <a:rPr lang="en">
                <a:solidFill>
                  <a:srgbClr val="FF9900"/>
                </a:solidFill>
                <a:latin typeface="Roboto"/>
                <a:ea typeface="Roboto"/>
                <a:cs typeface="Roboto"/>
                <a:sym typeface="Roboto"/>
              </a:rPr>
              <a:t> for how universe works</a:t>
            </a:r>
            <a:endParaRPr>
              <a:solidFill>
                <a:srgbClr val="FF9900"/>
              </a:solidFill>
              <a:latin typeface="Roboto"/>
              <a:ea typeface="Roboto"/>
              <a:cs typeface="Roboto"/>
              <a:sym typeface="Roboto"/>
            </a:endParaRPr>
          </a:p>
          <a:p>
            <a:pPr marL="0" lvl="0" indent="0" algn="l" rtl="0">
              <a:lnSpc>
                <a:spcPct val="115000"/>
              </a:lnSpc>
              <a:spcBef>
                <a:spcPts val="1600"/>
              </a:spcBef>
              <a:spcAft>
                <a:spcPts val="1600"/>
              </a:spcAft>
              <a:buNone/>
            </a:pPr>
            <a:endParaRPr>
              <a:solidFill>
                <a:srgbClr val="FF9900"/>
              </a:solidFill>
              <a:latin typeface="Roboto"/>
              <a:ea typeface="Roboto"/>
              <a:cs typeface="Roboto"/>
              <a:sym typeface="Roboto"/>
            </a:endParaRPr>
          </a:p>
        </p:txBody>
      </p:sp>
      <p:pic>
        <p:nvPicPr>
          <p:cNvPr id="151" name="Google Shape;151;p21"/>
          <p:cNvPicPr preferRelativeResize="0"/>
          <p:nvPr/>
        </p:nvPicPr>
        <p:blipFill>
          <a:blip r:embed="rId3">
            <a:alphaModFix/>
          </a:blip>
          <a:stretch>
            <a:fillRect/>
          </a:stretch>
        </p:blipFill>
        <p:spPr>
          <a:xfrm>
            <a:off x="69275" y="1593750"/>
            <a:ext cx="2459500" cy="1943900"/>
          </a:xfrm>
          <a:prstGeom prst="rect">
            <a:avLst/>
          </a:prstGeom>
          <a:noFill/>
          <a:ln>
            <a:noFill/>
          </a:ln>
        </p:spPr>
      </p:pic>
      <p:pic>
        <p:nvPicPr>
          <p:cNvPr id="152" name="Google Shape;152;p21"/>
          <p:cNvPicPr preferRelativeResize="0"/>
          <p:nvPr/>
        </p:nvPicPr>
        <p:blipFill>
          <a:blip r:embed="rId4">
            <a:alphaModFix/>
          </a:blip>
          <a:stretch>
            <a:fillRect/>
          </a:stretch>
        </p:blipFill>
        <p:spPr>
          <a:xfrm>
            <a:off x="5972925" y="2571748"/>
            <a:ext cx="1678194" cy="2508900"/>
          </a:xfrm>
          <a:prstGeom prst="rect">
            <a:avLst/>
          </a:prstGeom>
          <a:noFill/>
          <a:ln>
            <a:noFill/>
          </a:ln>
        </p:spPr>
      </p:pic>
      <p:pic>
        <p:nvPicPr>
          <p:cNvPr id="153" name="Google Shape;153;p21"/>
          <p:cNvPicPr preferRelativeResize="0"/>
          <p:nvPr/>
        </p:nvPicPr>
        <p:blipFill>
          <a:blip r:embed="rId5">
            <a:alphaModFix/>
          </a:blip>
          <a:stretch>
            <a:fillRect/>
          </a:stretch>
        </p:blipFill>
        <p:spPr>
          <a:xfrm>
            <a:off x="1318200" y="2806376"/>
            <a:ext cx="2942500" cy="2337125"/>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1703</Words>
  <Application>Microsoft Macintosh PowerPoint</Application>
  <PresentationFormat>On-screen Show (16:9)</PresentationFormat>
  <Paragraphs>200</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Times New Roman</vt:lpstr>
      <vt:lpstr>Arial</vt:lpstr>
      <vt:lpstr>Playfair Display</vt:lpstr>
      <vt:lpstr>Verdana</vt:lpstr>
      <vt:lpstr>Merriweather</vt:lpstr>
      <vt:lpstr>Roboto</vt:lpstr>
      <vt:lpstr>Georgia</vt:lpstr>
      <vt:lpstr>Paradigm</vt:lpstr>
      <vt:lpstr>NGSS</vt:lpstr>
      <vt:lpstr>PowerPoint Presentation</vt:lpstr>
      <vt:lpstr>Science &amp; Engineering Practices</vt:lpstr>
      <vt:lpstr>Science &amp; Engineering Practices</vt:lpstr>
      <vt:lpstr>Science &amp; Engineering Practices</vt:lpstr>
      <vt:lpstr>Science &amp; Engineering Practices</vt:lpstr>
      <vt:lpstr>Science &amp; Engineering Practices</vt:lpstr>
      <vt:lpstr>Science &amp; Engineering Practices</vt:lpstr>
      <vt:lpstr>Science &amp; Engineering Practices</vt:lpstr>
      <vt:lpstr>Science &amp; Engineering Practices</vt:lpstr>
      <vt:lpstr>Crosscutting Concepts</vt:lpstr>
      <vt:lpstr>What are Crosscutting Concepts?</vt:lpstr>
      <vt:lpstr>Crosscutting Concepts</vt:lpstr>
      <vt:lpstr>Crosscutting Concepts</vt:lpstr>
      <vt:lpstr>Crosscutting Concepts</vt:lpstr>
      <vt:lpstr>Crosscutting Concepts</vt:lpstr>
      <vt:lpstr>Crosscutting Concepts</vt:lpstr>
      <vt:lpstr>Crosscutting Concepts</vt:lpstr>
      <vt:lpstr>Crosscutting Concepts</vt:lpstr>
      <vt:lpstr>PowerPoint Presentation</vt:lpstr>
      <vt:lpstr>Content Standards</vt:lpstr>
      <vt:lpstr>Syllabus with Biblical Integration</vt:lpstr>
      <vt:lpstr>Syllabus with Biblical Integration</vt:lpstr>
      <vt:lpstr>Cellular Transport</vt:lpstr>
      <vt:lpstr>WARM UP </vt:lpstr>
      <vt:lpstr>Follow Up Question</vt:lpstr>
      <vt:lpstr>PowerPoint Presentation</vt:lpstr>
      <vt:lpstr>Follow Up Question 2</vt:lpstr>
      <vt:lpstr>PowerPoint Presentation</vt:lpstr>
      <vt:lpstr>Matthew 6:22-23 The eye is the lamp of the body. So, if your eye is healthy, your whole body will be full of light, but if your eye is bad, your whole body will be full of darkness. If then the light in you is darkness, how great is the darkness!</vt:lpstr>
      <vt:lpstr>Proverbs 4:23</vt:lpstr>
      <vt:lpstr>PowerPoint Presentation</vt:lpstr>
      <vt:lpstr>5E</vt:lpstr>
      <vt:lpstr>Savboschen@ovcapatriots.com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NGSS</dc:title>
  <cp:lastModifiedBy>Jeff Holloway</cp:lastModifiedBy>
  <cp:revision>1</cp:revision>
  <dcterms:modified xsi:type="dcterms:W3CDTF">2019-11-01T21:40:59Z</dcterms:modified>
</cp:coreProperties>
</file>